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3"/>
  </p:notesMasterIdLst>
  <p:sldIdLst>
    <p:sldId id="256" r:id="rId2"/>
    <p:sldId id="258" r:id="rId3"/>
    <p:sldId id="263" r:id="rId4"/>
    <p:sldId id="257" r:id="rId5"/>
    <p:sldId id="297" r:id="rId6"/>
    <p:sldId id="298" r:id="rId7"/>
    <p:sldId id="300" r:id="rId8"/>
    <p:sldId id="274" r:id="rId9"/>
    <p:sldId id="299" r:id="rId10"/>
    <p:sldId id="260" r:id="rId11"/>
    <p:sldId id="262" r:id="rId12"/>
    <p:sldId id="301" r:id="rId13"/>
    <p:sldId id="302" r:id="rId14"/>
    <p:sldId id="271" r:id="rId15"/>
    <p:sldId id="261" r:id="rId16"/>
    <p:sldId id="273" r:id="rId17"/>
    <p:sldId id="305" r:id="rId18"/>
    <p:sldId id="304" r:id="rId19"/>
    <p:sldId id="303" r:id="rId20"/>
    <p:sldId id="265" r:id="rId21"/>
    <p:sldId id="281" r:id="rId22"/>
  </p:sldIdLst>
  <p:sldSz cx="9144000" cy="5143500" type="screen16x9"/>
  <p:notesSz cx="6858000" cy="9144000"/>
  <p:embeddedFontLst>
    <p:embeddedFont>
      <p:font typeface="Catamaran Light" pitchFamily="2" charset="77"/>
      <p:regular r:id="rId24"/>
      <p:bold r:id="rId25"/>
    </p:embeddedFont>
    <p:embeddedFont>
      <p:font typeface="Consolas" panose="020B0609020204030204" pitchFamily="49" charset="0"/>
      <p:regular r:id="rId26"/>
      <p:bold r:id="rId27"/>
      <p:italic r:id="rId28"/>
      <p:boldItalic r:id="rId29"/>
    </p:embeddedFont>
    <p:embeddedFont>
      <p:font typeface="Fira Sans Extra Condensed Medium" panose="020B0603050000020004" pitchFamily="34" charset="0"/>
      <p:regular r:id="rId30"/>
      <p:bold r:id="rId31"/>
      <p:italic r:id="rId32"/>
      <p:boldItalic r:id="rId33"/>
    </p:embeddedFont>
    <p:embeddedFont>
      <p:font typeface="Livvic" pitchFamily="2" charset="77"/>
      <p:regular r:id="rId34"/>
      <p:bold r:id="rId35"/>
      <p:italic r:id="rId36"/>
      <p:boldItalic r:id="rId37"/>
    </p:embeddedFont>
    <p:embeddedFont>
      <p:font typeface="Montserrat" pitchFamily="2" charset="77"/>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Source Sans Pro" panose="020B05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5C354F-024E-48C1-8DAA-BB592076AEC1}">
  <a:tblStyle styleId="{4E5C354F-024E-48C1-8DAA-BB592076AE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45"/>
    <p:restoredTop sz="94689"/>
  </p:normalViewPr>
  <p:slideViewPr>
    <p:cSldViewPr snapToGrid="0" snapToObjects="1">
      <p:cViewPr varScale="1">
        <p:scale>
          <a:sx n="144" d="100"/>
          <a:sy n="144" d="100"/>
        </p:scale>
        <p:origin x="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In our example the age of the </a:t>
            </a:r>
            <a:r>
              <a:rPr lang="en-US" sz="1600" b="1" i="0" dirty="0" err="1">
                <a:solidFill>
                  <a:srgbClr val="D4D4D4"/>
                </a:solidFill>
                <a:effectLst/>
                <a:latin typeface="Segoe WPC"/>
              </a:rPr>
              <a:t>housing_median_age</a:t>
            </a:r>
            <a:r>
              <a:rPr lang="en-US" sz="1050" dirty="0">
                <a:solidFill>
                  <a:srgbClr val="3C4043"/>
                </a:solidFill>
                <a:highlight>
                  <a:srgbClr val="FFFFFF"/>
                </a:highlight>
                <a:latin typeface="Roboto"/>
                <a:ea typeface="Roboto"/>
                <a:cs typeface="Roboto"/>
                <a:sym typeface="Roboto"/>
              </a:rPr>
              <a:t> and the </a:t>
            </a:r>
            <a:r>
              <a:rPr lang="en-US" sz="1600" b="1" i="0" dirty="0" err="1">
                <a:solidFill>
                  <a:srgbClr val="D4D4D4"/>
                </a:solidFill>
                <a:effectLst/>
                <a:latin typeface="Segoe WPC"/>
              </a:rPr>
              <a:t>median_house_value</a:t>
            </a: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901758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In our example the age of the </a:t>
            </a:r>
            <a:r>
              <a:rPr lang="en-US" sz="1600" b="1" i="0" dirty="0" err="1">
                <a:solidFill>
                  <a:srgbClr val="D4D4D4"/>
                </a:solidFill>
                <a:effectLst/>
                <a:latin typeface="Segoe WPC"/>
              </a:rPr>
              <a:t>housing_median_age</a:t>
            </a:r>
            <a:r>
              <a:rPr lang="en-US" sz="1050" dirty="0">
                <a:solidFill>
                  <a:srgbClr val="3C4043"/>
                </a:solidFill>
                <a:highlight>
                  <a:srgbClr val="FFFFFF"/>
                </a:highlight>
                <a:latin typeface="Roboto"/>
                <a:ea typeface="Roboto"/>
                <a:cs typeface="Roboto"/>
                <a:sym typeface="Roboto"/>
              </a:rPr>
              <a:t> and the </a:t>
            </a:r>
            <a:r>
              <a:rPr lang="en-US" sz="1600" b="1" i="0" dirty="0" err="1">
                <a:solidFill>
                  <a:srgbClr val="D4D4D4"/>
                </a:solidFill>
                <a:effectLst/>
                <a:latin typeface="Segoe WPC"/>
              </a:rPr>
              <a:t>median_house_value</a:t>
            </a: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045776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158d5a3e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158d5a3e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9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158d5a3e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158d5a3e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76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158d5a3e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158d5a3e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2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project aimed to create a predictor on the California housing dataset.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33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43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6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66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60" r:id="rId8"/>
    <p:sldLayoutId id="2147483661" r:id="rId9"/>
    <p:sldLayoutId id="2147483662" r:id="rId10"/>
    <p:sldLayoutId id="2147483663" r:id="rId11"/>
    <p:sldLayoutId id="2147483664" r:id="rId12"/>
    <p:sldLayoutId id="214748366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5" name="Google Shape;125;p24"/>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Here is where your presentation begins</a:t>
            </a:r>
            <a:endParaRPr>
              <a:solidFill>
                <a:schemeClr val="lt1"/>
              </a:solidFill>
            </a:endParaRPr>
          </a:p>
        </p:txBody>
      </p:sp>
      <p:pic>
        <p:nvPicPr>
          <p:cNvPr id="3" name="Picture 2" descr="A picture containing sky, outdoor, nature, mountain&#10;&#10;Description automatically generated">
            <a:extLst>
              <a:ext uri="{FF2B5EF4-FFF2-40B4-BE49-F238E27FC236}">
                <a16:creationId xmlns:a16="http://schemas.microsoft.com/office/drawing/2014/main" id="{EC769E1D-2870-424D-BC8A-D15B4725DB67}"/>
              </a:ext>
            </a:extLst>
          </p:cNvPr>
          <p:cNvPicPr>
            <a:picLocks noChangeAspect="1"/>
          </p:cNvPicPr>
          <p:nvPr/>
        </p:nvPicPr>
        <p:blipFill>
          <a:blip r:embed="rId3"/>
          <a:stretch>
            <a:fillRect/>
          </a:stretch>
        </p:blipFill>
        <p:spPr>
          <a:xfrm>
            <a:off x="-1" y="0"/>
            <a:ext cx="6858000" cy="5143500"/>
          </a:xfrm>
          <a:prstGeom prst="rect">
            <a:avLst/>
          </a:prstGeom>
        </p:spPr>
      </p:pic>
      <p:sp>
        <p:nvSpPr>
          <p:cNvPr id="124" name="Google Shape;124;p24"/>
          <p:cNvSpPr/>
          <p:nvPr/>
        </p:nvSpPr>
        <p:spPr>
          <a:xfrm rot="5400000">
            <a:off x="4795748" y="182454"/>
            <a:ext cx="3358800" cy="4653781"/>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4"/>
          <p:cNvSpPr txBox="1">
            <a:spLocks noGrp="1"/>
          </p:cNvSpPr>
          <p:nvPr>
            <p:ph type="ctrTitle"/>
          </p:nvPr>
        </p:nvSpPr>
        <p:spPr>
          <a:xfrm>
            <a:off x="4472466" y="1014916"/>
            <a:ext cx="4653781" cy="234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CALIFORNIA HOUSING PRICES</a:t>
            </a:r>
          </a:p>
        </p:txBody>
      </p:sp>
      <p:sp>
        <p:nvSpPr>
          <p:cNvPr id="127" name="Google Shape;127;p24"/>
          <p:cNvSpPr/>
          <p:nvPr/>
        </p:nvSpPr>
        <p:spPr>
          <a:xfrm rot="-5400000" flipH="1">
            <a:off x="-1568850" y="2398795"/>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 name="TextBox 3">
            <a:extLst>
              <a:ext uri="{FF2B5EF4-FFF2-40B4-BE49-F238E27FC236}">
                <a16:creationId xmlns:a16="http://schemas.microsoft.com/office/drawing/2014/main" id="{770CBA43-C4FE-D648-851E-CE39DEB2C620}"/>
              </a:ext>
            </a:extLst>
          </p:cNvPr>
          <p:cNvSpPr txBox="1"/>
          <p:nvPr/>
        </p:nvSpPr>
        <p:spPr>
          <a:xfrm>
            <a:off x="4479266" y="3544688"/>
            <a:ext cx="2430474" cy="307777"/>
          </a:xfrm>
          <a:prstGeom prst="rect">
            <a:avLst/>
          </a:prstGeom>
          <a:noFill/>
        </p:spPr>
        <p:txBody>
          <a:bodyPr wrap="none" rtlCol="0">
            <a:spAutoFit/>
          </a:bodyPr>
          <a:lstStyle/>
          <a:p>
            <a:r>
              <a:rPr lang="en-SA" dirty="0">
                <a:solidFill>
                  <a:schemeClr val="lt1"/>
                </a:solidFill>
                <a:latin typeface="Livvic"/>
                <a:sym typeface="Livvic"/>
              </a:rPr>
              <a:t>Group Name: </a:t>
            </a:r>
            <a:r>
              <a:rPr lang="en-US" dirty="0">
                <a:solidFill>
                  <a:schemeClr val="lt1"/>
                </a:solidFill>
                <a:latin typeface="Livvic"/>
                <a:sym typeface="Livvic"/>
              </a:rPr>
              <a:t>Homeowners</a:t>
            </a:r>
            <a:r>
              <a:rPr lang="en-SA" dirty="0">
                <a:solidFill>
                  <a:schemeClr val="lt1"/>
                </a:solidFill>
                <a:latin typeface="Livvic"/>
                <a:sym typeface="Livvic"/>
              </a:rPr>
              <a:t> </a:t>
            </a:r>
          </a:p>
        </p:txBody>
      </p:sp>
      <p:cxnSp>
        <p:nvCxnSpPr>
          <p:cNvPr id="6" name="Straight Connector 5">
            <a:extLst>
              <a:ext uri="{FF2B5EF4-FFF2-40B4-BE49-F238E27FC236}">
                <a16:creationId xmlns:a16="http://schemas.microsoft.com/office/drawing/2014/main" id="{3A87550C-39D5-5B43-B148-4CB162A8E5EF}"/>
              </a:ext>
            </a:extLst>
          </p:cNvPr>
          <p:cNvCxnSpPr/>
          <p:nvPr/>
        </p:nvCxnSpPr>
        <p:spPr>
          <a:xfrm>
            <a:off x="4572000" y="3359716"/>
            <a:ext cx="23672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8"/>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75" name="Google Shape;175;p28"/>
          <p:cNvSpPr/>
          <p:nvPr/>
        </p:nvSpPr>
        <p:spPr>
          <a:xfrm>
            <a:off x="3936261" y="922617"/>
            <a:ext cx="3607500" cy="3733605"/>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79" name="Google Shape;179;p28"/>
          <p:cNvSpPr txBox="1">
            <a:spLocks noGrp="1"/>
          </p:cNvSpPr>
          <p:nvPr>
            <p:ph type="subTitle" idx="5"/>
          </p:nvPr>
        </p:nvSpPr>
        <p:spPr>
          <a:xfrm>
            <a:off x="4063948" y="2059941"/>
            <a:ext cx="3352125" cy="2160942"/>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600" dirty="0">
                <a:solidFill>
                  <a:schemeClr val="bg1"/>
                </a:solidFill>
              </a:rPr>
              <a:t>T</a:t>
            </a:r>
            <a:r>
              <a:rPr lang="ar-SA" sz="1600" dirty="0" err="1">
                <a:solidFill>
                  <a:schemeClr val="bg1"/>
                </a:solidFill>
              </a:rPr>
              <a:t>he</a:t>
            </a:r>
            <a:r>
              <a:rPr lang="ar-SA" sz="1600" dirty="0">
                <a:solidFill>
                  <a:schemeClr val="bg1"/>
                </a:solidFill>
              </a:rPr>
              <a:t> </a:t>
            </a:r>
            <a:r>
              <a:rPr lang="en-US" sz="1600" dirty="0">
                <a:solidFill>
                  <a:schemeClr val="bg1"/>
                </a:solidFill>
              </a:rPr>
              <a:t>feature only contains a single unique value</a:t>
            </a:r>
            <a:r>
              <a:rPr lang="ar-SA" sz="1600" dirty="0">
                <a:solidFill>
                  <a:schemeClr val="bg1"/>
                </a:solidFill>
              </a:rPr>
              <a:t> </a:t>
            </a:r>
            <a:r>
              <a:rPr lang="en-US" sz="1600" dirty="0">
                <a:solidFill>
                  <a:schemeClr val="bg1"/>
                </a:solidFill>
              </a:rPr>
              <a:t>or almost unique value </a:t>
            </a:r>
            <a:r>
              <a:rPr lang="ar-SA" sz="1600" dirty="0" err="1">
                <a:solidFill>
                  <a:schemeClr val="bg1"/>
                </a:solidFill>
              </a:rPr>
              <a:t>that</a:t>
            </a:r>
            <a:r>
              <a:rPr lang="ar-SA" sz="1600" dirty="0">
                <a:solidFill>
                  <a:schemeClr val="bg1"/>
                </a:solidFill>
              </a:rPr>
              <a:t> </a:t>
            </a:r>
            <a:r>
              <a:rPr lang="en-US" sz="1600" dirty="0">
                <a:solidFill>
                  <a:schemeClr val="bg1"/>
                </a:solidFill>
              </a:rPr>
              <a:t>provides no useful information to the model</a:t>
            </a:r>
            <a:r>
              <a:rPr lang="ar-SA" sz="1600" dirty="0">
                <a:solidFill>
                  <a:schemeClr val="bg1"/>
                </a:solidFill>
              </a:rPr>
              <a:t>.</a:t>
            </a:r>
          </a:p>
          <a:p>
            <a:pPr marL="285750" lvl="0" indent="-285750" rtl="0">
              <a:spcBef>
                <a:spcPts val="0"/>
              </a:spcBef>
              <a:spcAft>
                <a:spcPts val="0"/>
              </a:spcAft>
              <a:buFont typeface="Arial" panose="020B0604020202020204" pitchFamily="34" charset="0"/>
              <a:buChar char="•"/>
            </a:pPr>
            <a:endParaRPr lang="ar-SA" sz="1600" dirty="0">
              <a:solidFill>
                <a:schemeClr val="bg1"/>
              </a:solidFill>
            </a:endParaRPr>
          </a:p>
          <a:p>
            <a:pPr marL="285750" indent="-285750">
              <a:buFont typeface="Arial" panose="020B0604020202020204" pitchFamily="34" charset="0"/>
              <a:buChar char="•"/>
            </a:pPr>
            <a:r>
              <a:rPr lang="en-US" sz="1600" dirty="0">
                <a:solidFill>
                  <a:schemeClr val="bg1"/>
                </a:solidFill>
              </a:rPr>
              <a:t>We simply delete any features with less than 10% variance. </a:t>
            </a:r>
          </a:p>
          <a:p>
            <a:pPr marL="285750" lvl="0" indent="-285750" rtl="0">
              <a:spcBef>
                <a:spcPts val="0"/>
              </a:spcBef>
              <a:spcAft>
                <a:spcPts val="0"/>
              </a:spcAft>
              <a:buFont typeface="Arial" panose="020B0604020202020204" pitchFamily="34" charset="0"/>
              <a:buChar char="•"/>
            </a:pPr>
            <a:endParaRPr lang="en-US" sz="1600" dirty="0">
              <a:solidFill>
                <a:schemeClr val="accent6"/>
              </a:solidFill>
            </a:endParaRPr>
          </a:p>
        </p:txBody>
      </p:sp>
      <p:sp>
        <p:nvSpPr>
          <p:cNvPr id="181" name="Google Shape;181;p28"/>
          <p:cNvSpPr txBox="1">
            <a:spLocks noGrp="1"/>
          </p:cNvSpPr>
          <p:nvPr>
            <p:ph type="ctrTitle" idx="4"/>
          </p:nvPr>
        </p:nvSpPr>
        <p:spPr>
          <a:xfrm>
            <a:off x="4467484" y="1111012"/>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rPr>
              <a:t>Unique Values</a:t>
            </a:r>
          </a:p>
        </p:txBody>
      </p:sp>
      <p:sp>
        <p:nvSpPr>
          <p:cNvPr id="182" name="Google Shape;182;p28"/>
          <p:cNvSpPr txBox="1">
            <a:spLocks noGrp="1"/>
          </p:cNvSpPr>
          <p:nvPr>
            <p:ph type="ctrTitle"/>
          </p:nvPr>
        </p:nvSpPr>
        <p:spPr>
          <a:xfrm>
            <a:off x="163925" y="2309850"/>
            <a:ext cx="3698950" cy="644700"/>
          </a:xfrm>
          <a:prstGeom prst="rect">
            <a:avLst/>
          </a:prstGeom>
        </p:spPr>
        <p:txBody>
          <a:bodyPr spcFirstLastPara="1" wrap="square" lIns="91425" tIns="91425" rIns="91425" bIns="91425" anchor="b" anchorCtr="0">
            <a:noAutofit/>
          </a:bodyPr>
          <a:lstStyle/>
          <a:p>
            <a:pPr lvl="0"/>
            <a:r>
              <a:rPr lang="en-US" sz="2000" dirty="0">
                <a:solidFill>
                  <a:schemeClr val="accent6"/>
                </a:solidFill>
                <a:latin typeface="Montserrat"/>
                <a:cs typeface="Arial"/>
              </a:rPr>
              <a:t>Filter out zero or near-zero variance features</a:t>
            </a:r>
            <a:endParaRPr sz="2000" dirty="0">
              <a:solidFill>
                <a:schemeClr val="dk1"/>
              </a:solidFill>
            </a:endParaRPr>
          </a:p>
        </p:txBody>
      </p:sp>
      <p:sp>
        <p:nvSpPr>
          <p:cNvPr id="4" name="TextBox 3">
            <a:extLst>
              <a:ext uri="{FF2B5EF4-FFF2-40B4-BE49-F238E27FC236}">
                <a16:creationId xmlns:a16="http://schemas.microsoft.com/office/drawing/2014/main" id="{21ABAB57-78F0-B248-AE66-68F93C75CEE2}"/>
              </a:ext>
            </a:extLst>
          </p:cNvPr>
          <p:cNvSpPr txBox="1"/>
          <p:nvPr/>
        </p:nvSpPr>
        <p:spPr>
          <a:xfrm>
            <a:off x="132227" y="156765"/>
            <a:ext cx="4685898" cy="523220"/>
          </a:xfrm>
          <a:prstGeom prst="rect">
            <a:avLst/>
          </a:prstGeom>
          <a:noFill/>
        </p:spPr>
        <p:txBody>
          <a:bodyPr wrap="square" rtlCol="0">
            <a:spAutoFit/>
          </a:bodyPr>
          <a:lstStyle/>
          <a:p>
            <a:r>
              <a:rPr lang="en-US" sz="2800" b="1" dirty="0">
                <a:solidFill>
                  <a:schemeClr val="accent6"/>
                </a:solidFill>
                <a:latin typeface="Montserrat"/>
                <a:sym typeface="Livvic"/>
              </a:rPr>
              <a:t>FEATURE ENGINEERING</a:t>
            </a:r>
            <a:endParaRPr lang="en-SA" sz="2800" b="1" dirty="0">
              <a:solidFill>
                <a:schemeClr val="accent6"/>
              </a:solidFill>
              <a:latin typeface="Montserrat"/>
              <a:sym typeface="Livvic"/>
            </a:endParaRPr>
          </a:p>
        </p:txBody>
      </p:sp>
      <p:sp>
        <p:nvSpPr>
          <p:cNvPr id="15" name="Google Shape;135;p25">
            <a:extLst>
              <a:ext uri="{FF2B5EF4-FFF2-40B4-BE49-F238E27FC236}">
                <a16:creationId xmlns:a16="http://schemas.microsoft.com/office/drawing/2014/main" id="{F68AE7C2-6D05-E14B-941A-626493853AFE}"/>
              </a:ext>
            </a:extLst>
          </p:cNvPr>
          <p:cNvSpPr/>
          <p:nvPr/>
        </p:nvSpPr>
        <p:spPr>
          <a:xfrm rot="-5400000" flipH="1">
            <a:off x="7634273" y="-91743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rot="-5400000">
            <a:off x="5939791" y="93839"/>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4778253" y="873123"/>
            <a:ext cx="3380575" cy="1141873"/>
          </a:xfrm>
          <a:prstGeom prst="rect">
            <a:avLst/>
          </a:prstGeom>
        </p:spPr>
        <p:txBody>
          <a:bodyPr spcFirstLastPara="1" wrap="square" lIns="91425" tIns="91425" rIns="91425" bIns="91425" anchor="b" anchorCtr="0">
            <a:noAutofit/>
          </a:bodyPr>
          <a:lstStyle/>
          <a:p>
            <a:pPr algn="ctr"/>
            <a:r>
              <a:rPr lang="en-US" sz="1800" dirty="0">
                <a:solidFill>
                  <a:schemeClr val="lt1"/>
                </a:solidFill>
              </a:rPr>
              <a:t>Normalize to resolve numeric feature skewness.</a:t>
            </a:r>
          </a:p>
        </p:txBody>
      </p:sp>
      <p:sp>
        <p:nvSpPr>
          <p:cNvPr id="206" name="Google Shape;206;p30"/>
          <p:cNvSpPr txBox="1">
            <a:spLocks noGrp="1"/>
          </p:cNvSpPr>
          <p:nvPr>
            <p:ph type="subTitle" idx="1"/>
          </p:nvPr>
        </p:nvSpPr>
        <p:spPr>
          <a:xfrm>
            <a:off x="4937108" y="2174639"/>
            <a:ext cx="3062863" cy="1784400"/>
          </a:xfrm>
          <a:prstGeom prst="rect">
            <a:avLst/>
          </a:prstGeom>
        </p:spPr>
        <p:txBody>
          <a:bodyPr spcFirstLastPara="1" wrap="square" lIns="91425" tIns="91425" rIns="91425" bIns="91425" anchor="t" anchorCtr="0">
            <a:noAutofit/>
          </a:bodyPr>
          <a:lstStyle/>
          <a:p>
            <a:pPr marL="0" indent="0" algn="l"/>
            <a:r>
              <a:rPr lang="en-US" sz="1600" b="1" dirty="0">
                <a:latin typeface="Livvic"/>
                <a:sym typeface="Livvic"/>
              </a:rPr>
              <a:t>As we saw in the EDA there are many features that are right skewed so we need to </a:t>
            </a:r>
            <a:r>
              <a:rPr lang="en-US" sz="1600" b="1" dirty="0" err="1">
                <a:latin typeface="Livvic"/>
                <a:sym typeface="Livvic"/>
              </a:rPr>
              <a:t>to</a:t>
            </a:r>
            <a:r>
              <a:rPr lang="en-US" sz="1600" b="1" dirty="0">
                <a:latin typeface="Livvic"/>
                <a:sym typeface="Livvic"/>
              </a:rPr>
              <a:t> solve the Skewness  and since we have negative values in our  dataset we will yeo-</a:t>
            </a:r>
            <a:r>
              <a:rPr lang="en-US" sz="1600" b="1" dirty="0" err="1">
                <a:latin typeface="Livvic"/>
                <a:sym typeface="Livvic"/>
              </a:rPr>
              <a:t>johnson</a:t>
            </a:r>
            <a:r>
              <a:rPr lang="en-US" sz="1600" b="1" dirty="0">
                <a:latin typeface="Livvic"/>
                <a:sym typeface="Livvic"/>
              </a:rPr>
              <a:t> to normalizing  	</a:t>
            </a:r>
          </a:p>
          <a:p>
            <a:pPr marL="0" indent="0"/>
            <a:r>
              <a:rPr lang="en-US" dirty="0"/>
              <a:t>   </a:t>
            </a:r>
          </a:p>
        </p:txBody>
      </p:sp>
      <p:pic>
        <p:nvPicPr>
          <p:cNvPr id="13" name="Picture 12" descr="Chart, histogram&#10;&#10;Description automatically generated">
            <a:extLst>
              <a:ext uri="{FF2B5EF4-FFF2-40B4-BE49-F238E27FC236}">
                <a16:creationId xmlns:a16="http://schemas.microsoft.com/office/drawing/2014/main" id="{A65F2DD1-D038-DCB5-9646-DF9CF9092740}"/>
              </a:ext>
            </a:extLst>
          </p:cNvPr>
          <p:cNvPicPr>
            <a:picLocks noChangeAspect="1"/>
          </p:cNvPicPr>
          <p:nvPr/>
        </p:nvPicPr>
        <p:blipFill>
          <a:blip r:embed="rId3"/>
          <a:stretch>
            <a:fillRect/>
          </a:stretch>
        </p:blipFill>
        <p:spPr>
          <a:xfrm>
            <a:off x="359785" y="650397"/>
            <a:ext cx="3936889" cy="3842705"/>
          </a:xfrm>
          <a:prstGeom prst="rect">
            <a:avLst/>
          </a:prstGeom>
        </p:spPr>
      </p:pic>
      <p:sp>
        <p:nvSpPr>
          <p:cNvPr id="7" name="TextBox 6">
            <a:extLst>
              <a:ext uri="{FF2B5EF4-FFF2-40B4-BE49-F238E27FC236}">
                <a16:creationId xmlns:a16="http://schemas.microsoft.com/office/drawing/2014/main" id="{FE3CD2D9-DC97-AC42-8E7F-4A968B612D22}"/>
              </a:ext>
            </a:extLst>
          </p:cNvPr>
          <p:cNvSpPr txBox="1"/>
          <p:nvPr/>
        </p:nvSpPr>
        <p:spPr>
          <a:xfrm>
            <a:off x="132227" y="156765"/>
            <a:ext cx="4685898" cy="523220"/>
          </a:xfrm>
          <a:prstGeom prst="rect">
            <a:avLst/>
          </a:prstGeom>
          <a:noFill/>
        </p:spPr>
        <p:txBody>
          <a:bodyPr wrap="square" rtlCol="0">
            <a:spAutoFit/>
          </a:bodyPr>
          <a:lstStyle/>
          <a:p>
            <a:r>
              <a:rPr lang="en-US" sz="2800" b="1" dirty="0">
                <a:solidFill>
                  <a:schemeClr val="accent6"/>
                </a:solidFill>
                <a:latin typeface="Montserrat"/>
                <a:sym typeface="Livvic"/>
              </a:rPr>
              <a:t>FEATURE ENGINEERING</a:t>
            </a:r>
            <a:endParaRPr lang="en-SA" sz="2800" b="1" dirty="0">
              <a:solidFill>
                <a:schemeClr val="accent6"/>
              </a:solidFill>
              <a:latin typeface="Montserrat"/>
              <a:sym typeface="Livv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rot="-5400000">
            <a:off x="5939791" y="93839"/>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4778251" y="696902"/>
            <a:ext cx="3380575" cy="1141873"/>
          </a:xfrm>
          <a:prstGeom prst="rect">
            <a:avLst/>
          </a:prstGeom>
        </p:spPr>
        <p:txBody>
          <a:bodyPr spcFirstLastPara="1" wrap="square" lIns="91425" tIns="91425" rIns="91425" bIns="91425" anchor="b" anchorCtr="0">
            <a:noAutofit/>
          </a:bodyPr>
          <a:lstStyle/>
          <a:p>
            <a:pPr algn="ctr"/>
            <a:r>
              <a:rPr lang="en-US" sz="1800" dirty="0">
                <a:solidFill>
                  <a:schemeClr val="lt1"/>
                </a:solidFill>
              </a:rPr>
              <a:t>Standardization</a:t>
            </a:r>
          </a:p>
        </p:txBody>
      </p:sp>
      <p:sp>
        <p:nvSpPr>
          <p:cNvPr id="206" name="Google Shape;206;p30"/>
          <p:cNvSpPr txBox="1">
            <a:spLocks noGrp="1"/>
          </p:cNvSpPr>
          <p:nvPr>
            <p:ph type="subTitle" idx="1"/>
          </p:nvPr>
        </p:nvSpPr>
        <p:spPr>
          <a:xfrm>
            <a:off x="4937108" y="2174639"/>
            <a:ext cx="3062863" cy="1784400"/>
          </a:xfrm>
          <a:prstGeom prst="rect">
            <a:avLst/>
          </a:prstGeom>
        </p:spPr>
        <p:txBody>
          <a:bodyPr spcFirstLastPara="1" wrap="square" lIns="91425" tIns="91425" rIns="91425" bIns="91425" anchor="t" anchorCtr="0">
            <a:noAutofit/>
          </a:bodyPr>
          <a:lstStyle/>
          <a:p>
            <a:pPr marL="0" indent="0" algn="l"/>
            <a:r>
              <a:rPr lang="en-US" sz="2400" b="0" i="0" dirty="0">
                <a:solidFill>
                  <a:srgbClr val="373A3C"/>
                </a:solidFill>
                <a:effectLst/>
                <a:latin typeface="Source Sans Pro" panose="020B0503030403020204" pitchFamily="34" charset="0"/>
              </a:rPr>
              <a:t> Standardizing features</a:t>
            </a:r>
            <a:r>
              <a:rPr lang="ar-SA" sz="2400" b="0" i="0" dirty="0">
                <a:solidFill>
                  <a:srgbClr val="373A3C"/>
                </a:solidFill>
                <a:effectLst/>
                <a:latin typeface="Source Sans Pro" panose="020B0503030403020204" pitchFamily="34" charset="0"/>
              </a:rPr>
              <a:t> </a:t>
            </a:r>
            <a:r>
              <a:rPr lang="en-US" sz="2400" dirty="0">
                <a:solidFill>
                  <a:srgbClr val="373A3C"/>
                </a:solidFill>
                <a:latin typeface="Source Sans Pro" panose="020B0503030403020204" pitchFamily="34" charset="0"/>
              </a:rPr>
              <a:t>provides a common comparable unit of measure across all the variables.</a:t>
            </a:r>
            <a:endParaRPr lang="en-US" dirty="0"/>
          </a:p>
        </p:txBody>
      </p:sp>
      <p:pic>
        <p:nvPicPr>
          <p:cNvPr id="1028" name="Picture 4" descr="machine+learning+standardization cheap buy online">
            <a:extLst>
              <a:ext uri="{FF2B5EF4-FFF2-40B4-BE49-F238E27FC236}">
                <a16:creationId xmlns:a16="http://schemas.microsoft.com/office/drawing/2014/main" id="{C2F1189B-82B5-D3A6-AF81-0A7BB73D3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68" y="821260"/>
            <a:ext cx="3827674" cy="36283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FE322D9-6D06-6841-8A4B-F4D0C8513136}"/>
              </a:ext>
            </a:extLst>
          </p:cNvPr>
          <p:cNvSpPr txBox="1"/>
          <p:nvPr/>
        </p:nvSpPr>
        <p:spPr>
          <a:xfrm>
            <a:off x="132227" y="156765"/>
            <a:ext cx="4685898" cy="523220"/>
          </a:xfrm>
          <a:prstGeom prst="rect">
            <a:avLst/>
          </a:prstGeom>
          <a:noFill/>
        </p:spPr>
        <p:txBody>
          <a:bodyPr wrap="square" rtlCol="0">
            <a:spAutoFit/>
          </a:bodyPr>
          <a:lstStyle/>
          <a:p>
            <a:r>
              <a:rPr lang="en-US" sz="2800" b="1" dirty="0">
                <a:solidFill>
                  <a:schemeClr val="accent6"/>
                </a:solidFill>
                <a:latin typeface="Montserrat"/>
                <a:sym typeface="Livvic"/>
              </a:rPr>
              <a:t>FEATURE ENGINEERING</a:t>
            </a:r>
            <a:endParaRPr lang="en-SA" sz="2800" b="1" dirty="0">
              <a:solidFill>
                <a:schemeClr val="accent6"/>
              </a:solidFill>
              <a:latin typeface="Montserrat"/>
              <a:sym typeface="Livvic"/>
            </a:endParaRPr>
          </a:p>
        </p:txBody>
      </p:sp>
    </p:spTree>
    <p:extLst>
      <p:ext uri="{BB962C8B-B14F-4D97-AF65-F5344CB8AC3E}">
        <p14:creationId xmlns:p14="http://schemas.microsoft.com/office/powerpoint/2010/main" val="2116150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rot="-5400000">
            <a:off x="5939791" y="93839"/>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4778251" y="887097"/>
            <a:ext cx="3380575" cy="1141873"/>
          </a:xfrm>
          <a:prstGeom prst="rect">
            <a:avLst/>
          </a:prstGeom>
        </p:spPr>
        <p:txBody>
          <a:bodyPr spcFirstLastPara="1" wrap="square" lIns="91425" tIns="91425" rIns="91425" bIns="91425" anchor="b" anchorCtr="0">
            <a:noAutofit/>
          </a:bodyPr>
          <a:lstStyle/>
          <a:p>
            <a:pPr algn="ctr"/>
            <a:r>
              <a:rPr lang="en-US" sz="1800" dirty="0">
                <a:solidFill>
                  <a:schemeClr val="lt1"/>
                </a:solidFill>
              </a:rPr>
              <a:t>One-hot or dummy encoding </a:t>
            </a:r>
          </a:p>
        </p:txBody>
      </p:sp>
      <p:sp>
        <p:nvSpPr>
          <p:cNvPr id="206" name="Google Shape;206;p30"/>
          <p:cNvSpPr txBox="1">
            <a:spLocks noGrp="1"/>
          </p:cNvSpPr>
          <p:nvPr>
            <p:ph type="subTitle" idx="1"/>
          </p:nvPr>
        </p:nvSpPr>
        <p:spPr>
          <a:xfrm>
            <a:off x="4937108" y="2174639"/>
            <a:ext cx="3062863" cy="1784400"/>
          </a:xfrm>
          <a:prstGeom prst="rect">
            <a:avLst/>
          </a:prstGeom>
        </p:spPr>
        <p:txBody>
          <a:bodyPr spcFirstLastPara="1" wrap="square" lIns="91425" tIns="91425" rIns="91425" bIns="91425" anchor="t" anchorCtr="0">
            <a:noAutofit/>
          </a:bodyPr>
          <a:lstStyle/>
          <a:p>
            <a:pPr marL="0" indent="0" algn="l"/>
            <a:r>
              <a:rPr lang="en-US" sz="2000" b="0" i="0" dirty="0">
                <a:solidFill>
                  <a:srgbClr val="373A3C"/>
                </a:solidFill>
                <a:effectLst/>
                <a:latin typeface="Source Sans Pro" panose="020B0503030403020204" pitchFamily="34" charset="0"/>
              </a:rPr>
              <a:t> many ways to recode categorical variables as numeric</a:t>
            </a:r>
          </a:p>
          <a:p>
            <a:pPr marL="0" indent="0" algn="l"/>
            <a:r>
              <a:rPr lang="en-US" sz="2000" dirty="0">
                <a:solidFill>
                  <a:srgbClr val="373A3C"/>
                </a:solidFill>
                <a:latin typeface="Source Sans Pro" panose="020B0503030403020204" pitchFamily="34" charset="0"/>
              </a:rPr>
              <a:t>For us we chose the one-encoding because since the is only one categorical feature with 5 different values so we will have 5 extra feature </a:t>
            </a:r>
            <a:endParaRPr lang="en-US" sz="1100" dirty="0"/>
          </a:p>
        </p:txBody>
      </p:sp>
      <p:pic>
        <p:nvPicPr>
          <p:cNvPr id="2050" name="Picture 2" descr="One-Hot Encoding in Scikit-Learn with OneHotEncoder • datagy">
            <a:extLst>
              <a:ext uri="{FF2B5EF4-FFF2-40B4-BE49-F238E27FC236}">
                <a16:creationId xmlns:a16="http://schemas.microsoft.com/office/drawing/2014/main" id="{54DB729D-9CFA-656F-6BAC-35F368891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7" y="1236269"/>
            <a:ext cx="4395623" cy="24725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E61D86-9DD9-924F-A9C2-0DEFB903D69C}"/>
              </a:ext>
            </a:extLst>
          </p:cNvPr>
          <p:cNvSpPr txBox="1"/>
          <p:nvPr/>
        </p:nvSpPr>
        <p:spPr>
          <a:xfrm>
            <a:off x="132227" y="156765"/>
            <a:ext cx="4685898" cy="523220"/>
          </a:xfrm>
          <a:prstGeom prst="rect">
            <a:avLst/>
          </a:prstGeom>
          <a:noFill/>
        </p:spPr>
        <p:txBody>
          <a:bodyPr wrap="square" rtlCol="0">
            <a:spAutoFit/>
          </a:bodyPr>
          <a:lstStyle/>
          <a:p>
            <a:r>
              <a:rPr lang="en-US" sz="2800" b="1" dirty="0">
                <a:solidFill>
                  <a:schemeClr val="accent6"/>
                </a:solidFill>
                <a:latin typeface="Montserrat"/>
                <a:sym typeface="Livvic"/>
              </a:rPr>
              <a:t>FEATURE ENGINEERING</a:t>
            </a:r>
            <a:endParaRPr lang="en-SA" sz="2800" b="1" dirty="0">
              <a:solidFill>
                <a:schemeClr val="accent6"/>
              </a:solidFill>
              <a:latin typeface="Montserrat"/>
              <a:sym typeface="Livvic"/>
            </a:endParaRPr>
          </a:p>
        </p:txBody>
      </p:sp>
    </p:spTree>
    <p:extLst>
      <p:ext uri="{BB962C8B-B14F-4D97-AF65-F5344CB8AC3E}">
        <p14:creationId xmlns:p14="http://schemas.microsoft.com/office/powerpoint/2010/main" val="1456566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0" name="Google Shape;163;p27">
            <a:extLst>
              <a:ext uri="{FF2B5EF4-FFF2-40B4-BE49-F238E27FC236}">
                <a16:creationId xmlns:a16="http://schemas.microsoft.com/office/drawing/2014/main" id="{9E25B21F-79CE-719F-D5FF-A0DD5173588B}"/>
              </a:ext>
            </a:extLst>
          </p:cNvPr>
          <p:cNvSpPr/>
          <p:nvPr/>
        </p:nvSpPr>
        <p:spPr>
          <a:xfrm>
            <a:off x="4819650" y="2820984"/>
            <a:ext cx="3717188"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p30">
            <a:extLst>
              <a:ext uri="{FF2B5EF4-FFF2-40B4-BE49-F238E27FC236}">
                <a16:creationId xmlns:a16="http://schemas.microsoft.com/office/drawing/2014/main" id="{CAED6046-9295-1EBE-7805-6C8ED8B3DC45}"/>
              </a:ext>
            </a:extLst>
          </p:cNvPr>
          <p:cNvSpPr/>
          <p:nvPr/>
        </p:nvSpPr>
        <p:spPr>
          <a:xfrm rot="16200000">
            <a:off x="1023300" y="36461"/>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txBox="1">
            <a:spLocks noGrp="1"/>
          </p:cNvSpPr>
          <p:nvPr>
            <p:ph type="ctrTitle" idx="4"/>
          </p:nvPr>
        </p:nvSpPr>
        <p:spPr>
          <a:xfrm>
            <a:off x="654300" y="1344761"/>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lt1"/>
                </a:solidFill>
              </a:rPr>
              <a:t>pre-processing pipeline</a:t>
            </a:r>
            <a:endParaRPr sz="1800" dirty="0">
              <a:solidFill>
                <a:schemeClr val="lt1"/>
              </a:solidFill>
            </a:endParaRPr>
          </a:p>
        </p:txBody>
      </p:sp>
      <p:sp>
        <p:nvSpPr>
          <p:cNvPr id="357" name="Google Shape;357;p39"/>
          <p:cNvSpPr txBox="1">
            <a:spLocks noGrp="1"/>
          </p:cNvSpPr>
          <p:nvPr>
            <p:ph type="subTitle" idx="1"/>
          </p:nvPr>
        </p:nvSpPr>
        <p:spPr>
          <a:xfrm>
            <a:off x="5784040" y="3596981"/>
            <a:ext cx="2540657"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t>
            </a:r>
            <a:r>
              <a:rPr lang="es" dirty="0"/>
              <a:t>fter we do all the nesserly steps we now should combine the steps into </a:t>
            </a:r>
            <a:r>
              <a:rPr lang="en-US" dirty="0"/>
              <a:t>pre-processing pipeline</a:t>
            </a:r>
            <a:r>
              <a:rPr lang="es" dirty="0"/>
              <a:t> </a:t>
            </a:r>
            <a:endParaRPr dirty="0"/>
          </a:p>
        </p:txBody>
      </p:sp>
      <p:sp>
        <p:nvSpPr>
          <p:cNvPr id="359" name="Google Shape;359;p39"/>
          <p:cNvSpPr txBox="1">
            <a:spLocks noGrp="1"/>
          </p:cNvSpPr>
          <p:nvPr>
            <p:ph type="ctrTitle"/>
          </p:nvPr>
        </p:nvSpPr>
        <p:spPr>
          <a:xfrm>
            <a:off x="5522200" y="3137186"/>
            <a:ext cx="2619300" cy="384900"/>
          </a:xfrm>
          <a:prstGeom prst="rect">
            <a:avLst/>
          </a:prstGeom>
        </p:spPr>
        <p:txBody>
          <a:bodyPr spcFirstLastPara="1" wrap="square" lIns="91425" tIns="91425" rIns="91425" bIns="91425" anchor="b" anchorCtr="0">
            <a:noAutofit/>
          </a:bodyPr>
          <a:lstStyle/>
          <a:p>
            <a:r>
              <a:rPr lang="en-US" b="0" i="0" dirty="0">
                <a:solidFill>
                  <a:srgbClr val="373A3C"/>
                </a:solidFill>
                <a:effectLst/>
                <a:latin typeface="Source Sans Pro" panose="020B0503030403020204" pitchFamily="34" charset="0"/>
              </a:rPr>
              <a:t> Putting the process together</a:t>
            </a:r>
            <a:endParaRPr dirty="0">
              <a:solidFill>
                <a:srgbClr val="FFFFFF"/>
              </a:solidFill>
            </a:endParaRPr>
          </a:p>
        </p:txBody>
      </p:sp>
      <p:sp>
        <p:nvSpPr>
          <p:cNvPr id="361" name="Google Shape;361;p39"/>
          <p:cNvSpPr/>
          <p:nvPr/>
        </p:nvSpPr>
        <p:spPr>
          <a:xfrm>
            <a:off x="5442550" y="2117261"/>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CB1B4982-52B7-E97E-165B-DAF733C24ECA}"/>
              </a:ext>
            </a:extLst>
          </p:cNvPr>
          <p:cNvPicPr>
            <a:picLocks noChangeAspect="1"/>
          </p:cNvPicPr>
          <p:nvPr/>
        </p:nvPicPr>
        <p:blipFill>
          <a:blip r:embed="rId3"/>
          <a:stretch>
            <a:fillRect/>
          </a:stretch>
        </p:blipFill>
        <p:spPr>
          <a:xfrm>
            <a:off x="1354351" y="2117261"/>
            <a:ext cx="4068865" cy="1867500"/>
          </a:xfrm>
          <a:prstGeom prst="rect">
            <a:avLst/>
          </a:prstGeom>
        </p:spPr>
      </p:pic>
      <p:sp>
        <p:nvSpPr>
          <p:cNvPr id="9" name="TextBox 8">
            <a:extLst>
              <a:ext uri="{FF2B5EF4-FFF2-40B4-BE49-F238E27FC236}">
                <a16:creationId xmlns:a16="http://schemas.microsoft.com/office/drawing/2014/main" id="{A6CEC225-8711-6B48-9EA5-C30333DA638A}"/>
              </a:ext>
            </a:extLst>
          </p:cNvPr>
          <p:cNvSpPr txBox="1"/>
          <p:nvPr/>
        </p:nvSpPr>
        <p:spPr>
          <a:xfrm>
            <a:off x="132227" y="156765"/>
            <a:ext cx="4685898" cy="523220"/>
          </a:xfrm>
          <a:prstGeom prst="rect">
            <a:avLst/>
          </a:prstGeom>
          <a:noFill/>
        </p:spPr>
        <p:txBody>
          <a:bodyPr wrap="square" rtlCol="0">
            <a:spAutoFit/>
          </a:bodyPr>
          <a:lstStyle/>
          <a:p>
            <a:r>
              <a:rPr lang="en-US" sz="2800" b="1" dirty="0">
                <a:solidFill>
                  <a:schemeClr val="accent6"/>
                </a:solidFill>
                <a:latin typeface="Montserrat"/>
                <a:sym typeface="Livvic"/>
              </a:rPr>
              <a:t>FEATURE ENGINEERING</a:t>
            </a:r>
            <a:endParaRPr lang="en-SA" sz="2800" b="1" dirty="0">
              <a:solidFill>
                <a:schemeClr val="accent6"/>
              </a:solidFill>
              <a:latin typeface="Montserrat"/>
              <a:sym typeface="Livv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90" name="Google Shape;190;p29"/>
          <p:cNvPicPr preferRelativeResize="0"/>
          <p:nvPr/>
        </p:nvPicPr>
        <p:blipFill rotWithShape="1">
          <a:blip r:embed="rId3">
            <a:alphaModFix/>
          </a:blip>
          <a:srcRect t="34900" b="-34899"/>
          <a:stretch/>
        </p:blipFill>
        <p:spPr>
          <a:xfrm>
            <a:off x="584363" y="540000"/>
            <a:ext cx="6164663" cy="4109775"/>
          </a:xfrm>
          <a:prstGeom prst="rect">
            <a:avLst/>
          </a:prstGeom>
          <a:noFill/>
          <a:ln>
            <a:noFill/>
          </a:ln>
        </p:spPr>
      </p:pic>
      <p:pic>
        <p:nvPicPr>
          <p:cNvPr id="5122" name="Picture 2" descr="Where to Buy A California Beach House">
            <a:extLst>
              <a:ext uri="{FF2B5EF4-FFF2-40B4-BE49-F238E27FC236}">
                <a16:creationId xmlns:a16="http://schemas.microsoft.com/office/drawing/2014/main" id="{EB3C290A-8CE0-B4B5-0447-FC6980FB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1638"/>
            <a:ext cx="9144000" cy="4340225"/>
          </a:xfrm>
          <a:prstGeom prst="rect">
            <a:avLst/>
          </a:prstGeom>
          <a:noFill/>
          <a:extLst>
            <a:ext uri="{909E8E84-426E-40DD-AFC4-6F175D3DCCD1}">
              <a14:hiddenFill xmlns:a14="http://schemas.microsoft.com/office/drawing/2010/main">
                <a:solidFill>
                  <a:srgbClr val="FFFFFF"/>
                </a:solidFill>
              </a14:hiddenFill>
            </a:ext>
          </a:extLst>
        </p:spPr>
      </p:pic>
      <p:sp>
        <p:nvSpPr>
          <p:cNvPr id="191" name="Google Shape;191;p29"/>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194" name="Google Shape;194;p29"/>
          <p:cNvSpPr txBox="1">
            <a:spLocks noGrp="1"/>
          </p:cNvSpPr>
          <p:nvPr>
            <p:ph type="ctrTitle" idx="2"/>
          </p:nvPr>
        </p:nvSpPr>
        <p:spPr>
          <a:xfrm>
            <a:off x="338266" y="3486815"/>
            <a:ext cx="2498113" cy="644700"/>
          </a:xfrm>
          <a:prstGeom prst="rect">
            <a:avLst/>
          </a:prstGeom>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US" sz="2400" dirty="0"/>
              <a:t>Linear Regression</a:t>
            </a:r>
          </a:p>
        </p:txBody>
      </p:sp>
      <p:sp>
        <p:nvSpPr>
          <p:cNvPr id="195" name="Google Shape;195;p29"/>
          <p:cNvSpPr txBox="1">
            <a:spLocks noGrp="1"/>
          </p:cNvSpPr>
          <p:nvPr>
            <p:ph type="ctrTitle"/>
          </p:nvPr>
        </p:nvSpPr>
        <p:spPr>
          <a:xfrm>
            <a:off x="4603264" y="3536111"/>
            <a:ext cx="2498113" cy="401637"/>
          </a:xfrm>
          <a:prstGeom prst="rect">
            <a:avLst/>
          </a:prstGeom>
        </p:spPr>
        <p:txBody>
          <a:bodyPr spcFirstLastPara="1" wrap="square" lIns="91425" tIns="91425" rIns="91425" bIns="91425" anchor="b" anchorCtr="0">
            <a:noAutofit/>
          </a:bodyPr>
          <a:lstStyle/>
          <a:p>
            <a:pPr marL="342900" lvl="0" indent="-342900" algn="ctr" rtl="0">
              <a:spcBef>
                <a:spcPts val="0"/>
              </a:spcBef>
              <a:spcAft>
                <a:spcPts val="0"/>
              </a:spcAft>
              <a:buFont typeface="Arial" panose="020B0604020202020204" pitchFamily="34" charset="0"/>
              <a:buChar char="•"/>
            </a:pPr>
            <a:r>
              <a:rPr lang="en-US" sz="2400" dirty="0"/>
              <a:t>XGBOOST</a:t>
            </a:r>
          </a:p>
        </p:txBody>
      </p:sp>
      <p:sp>
        <p:nvSpPr>
          <p:cNvPr id="196" name="Google Shape;196;p29"/>
          <p:cNvSpPr txBox="1">
            <a:spLocks noGrp="1"/>
          </p:cNvSpPr>
          <p:nvPr>
            <p:ph type="ctrTitle" idx="5"/>
          </p:nvPr>
        </p:nvSpPr>
        <p:spPr>
          <a:xfrm>
            <a:off x="2635284" y="3486815"/>
            <a:ext cx="2593663" cy="644700"/>
          </a:xfrm>
          <a:prstGeom prst="rect">
            <a:avLst/>
          </a:prstGeom>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US" sz="2400" dirty="0"/>
              <a:t>Random Forest </a:t>
            </a:r>
          </a:p>
        </p:txBody>
      </p:sp>
      <p:sp>
        <p:nvSpPr>
          <p:cNvPr id="198" name="Google Shape;198;p29"/>
          <p:cNvSpPr/>
          <p:nvPr/>
        </p:nvSpPr>
        <p:spPr>
          <a:xfrm rot="10800000" flipH="1">
            <a:off x="0" y="2424900"/>
            <a:ext cx="7215000" cy="2073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9;p29">
            <a:extLst>
              <a:ext uri="{FF2B5EF4-FFF2-40B4-BE49-F238E27FC236}">
                <a16:creationId xmlns:a16="http://schemas.microsoft.com/office/drawing/2014/main" id="{257F8C82-5483-1142-8CBA-AEF8028EA4D6}"/>
              </a:ext>
            </a:extLst>
          </p:cNvPr>
          <p:cNvSpPr txBox="1">
            <a:spLocks/>
          </p:cNvSpPr>
          <p:nvPr/>
        </p:nvSpPr>
        <p:spPr>
          <a:xfrm>
            <a:off x="118389" y="617315"/>
            <a:ext cx="2913300"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rtl="1"/>
            <a:r>
              <a:rPr lang="en-US" sz="2800" dirty="0">
                <a:solidFill>
                  <a:schemeClr val="accent6"/>
                </a:solidFill>
                <a:latin typeface="Montserrat"/>
                <a:cs typeface="Arial"/>
                <a:sym typeface="Arial"/>
              </a:rPr>
              <a:t>MODELING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p:nvPr/>
        </p:nvSpPr>
        <p:spPr>
          <a:xfrm>
            <a:off x="1873156" y="2268956"/>
            <a:ext cx="4275000" cy="175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subTitle" idx="1"/>
          </p:nvPr>
        </p:nvSpPr>
        <p:spPr>
          <a:xfrm>
            <a:off x="2496106" y="2583745"/>
            <a:ext cx="3029100" cy="10095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In all our model we will use 5 split in the </a:t>
            </a:r>
            <a:r>
              <a:rPr lang="en-US" b="0" dirty="0" err="1">
                <a:solidFill>
                  <a:srgbClr val="D4D4D4"/>
                </a:solidFill>
                <a:effectLst/>
                <a:latin typeface="Consolas" panose="020B0609020204030204" pitchFamily="49" charset="0"/>
              </a:rPr>
              <a:t>KFold</a:t>
            </a:r>
            <a:r>
              <a:rPr lang="en-US" b="0" dirty="0">
                <a:solidFill>
                  <a:srgbClr val="D4D4D4"/>
                </a:solidFill>
                <a:effectLst/>
                <a:latin typeface="Consolas" panose="020B0609020204030204" pitchFamily="49" charset="0"/>
              </a:rPr>
              <a:t> and we will use the RMSE to measure  the ERROR rate</a:t>
            </a:r>
          </a:p>
        </p:txBody>
      </p:sp>
      <p:sp>
        <p:nvSpPr>
          <p:cNvPr id="380" name="Google Shape;380;p41"/>
          <p:cNvSpPr txBox="1">
            <a:spLocks noGrp="1"/>
          </p:cNvSpPr>
          <p:nvPr>
            <p:ph type="ctrTitle"/>
          </p:nvPr>
        </p:nvSpPr>
        <p:spPr>
          <a:xfrm>
            <a:off x="913384" y="613570"/>
            <a:ext cx="1702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600" dirty="0"/>
              <a:t>K-fold</a:t>
            </a:r>
            <a:endParaRPr sz="3600" dirty="0"/>
          </a:p>
        </p:txBody>
      </p:sp>
      <p:sp>
        <p:nvSpPr>
          <p:cNvPr id="381" name="Google Shape;381;p41"/>
          <p:cNvSpPr/>
          <p:nvPr/>
        </p:nvSpPr>
        <p:spPr>
          <a:xfrm>
            <a:off x="29907" y="1530281"/>
            <a:ext cx="2320200" cy="138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D72A710-2A3E-8676-DD73-F4CD6EE5C8D7}"/>
              </a:ext>
            </a:extLst>
          </p:cNvPr>
          <p:cNvPicPr>
            <a:picLocks noChangeAspect="1"/>
          </p:cNvPicPr>
          <p:nvPr/>
        </p:nvPicPr>
        <p:blipFill>
          <a:blip r:embed="rId3"/>
          <a:stretch>
            <a:fillRect/>
          </a:stretch>
        </p:blipFill>
        <p:spPr>
          <a:xfrm>
            <a:off x="1405164" y="1668881"/>
            <a:ext cx="5133975" cy="600075"/>
          </a:xfrm>
          <a:prstGeom prst="rect">
            <a:avLst/>
          </a:prstGeom>
        </p:spPr>
      </p:pic>
      <p:sp>
        <p:nvSpPr>
          <p:cNvPr id="7" name="Google Shape;229;p33">
            <a:extLst>
              <a:ext uri="{FF2B5EF4-FFF2-40B4-BE49-F238E27FC236}">
                <a16:creationId xmlns:a16="http://schemas.microsoft.com/office/drawing/2014/main" id="{D3B870C2-4CD7-524C-B959-F2907609B417}"/>
              </a:ext>
            </a:extLst>
          </p:cNvPr>
          <p:cNvSpPr/>
          <p:nvPr/>
        </p:nvSpPr>
        <p:spPr>
          <a:xfrm rot="-5400000" flipH="1">
            <a:off x="6418378" y="2436214"/>
            <a:ext cx="4059900" cy="14189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13" name="Picture 12">
            <a:extLst>
              <a:ext uri="{FF2B5EF4-FFF2-40B4-BE49-F238E27FC236}">
                <a16:creationId xmlns:a16="http://schemas.microsoft.com/office/drawing/2014/main" id="{326CC859-0A8B-5F76-C3C6-92C3DB2EC4BA}"/>
              </a:ext>
            </a:extLst>
          </p:cNvPr>
          <p:cNvPicPr>
            <a:picLocks noChangeAspect="1"/>
          </p:cNvPicPr>
          <p:nvPr/>
        </p:nvPicPr>
        <p:blipFill>
          <a:blip r:embed="rId3"/>
          <a:stretch>
            <a:fillRect/>
          </a:stretch>
        </p:blipFill>
        <p:spPr>
          <a:xfrm>
            <a:off x="560564" y="526200"/>
            <a:ext cx="4780911" cy="1446966"/>
          </a:xfrm>
          <a:prstGeom prst="rect">
            <a:avLst/>
          </a:prstGeom>
        </p:spPr>
      </p:pic>
      <p:pic>
        <p:nvPicPr>
          <p:cNvPr id="5" name="Picture 4">
            <a:extLst>
              <a:ext uri="{FF2B5EF4-FFF2-40B4-BE49-F238E27FC236}">
                <a16:creationId xmlns:a16="http://schemas.microsoft.com/office/drawing/2014/main" id="{AB0022FF-EAF3-8268-B7D1-6FD1D86E1949}"/>
              </a:ext>
            </a:extLst>
          </p:cNvPr>
          <p:cNvPicPr>
            <a:picLocks noChangeAspect="1"/>
          </p:cNvPicPr>
          <p:nvPr/>
        </p:nvPicPr>
        <p:blipFill>
          <a:blip r:embed="rId4"/>
          <a:stretch>
            <a:fillRect/>
          </a:stretch>
        </p:blipFill>
        <p:spPr>
          <a:xfrm>
            <a:off x="2899620" y="3587602"/>
            <a:ext cx="4571100" cy="1247775"/>
          </a:xfrm>
          <a:prstGeom prst="rect">
            <a:avLst/>
          </a:prstGeom>
        </p:spPr>
      </p:pic>
      <p:pic>
        <p:nvPicPr>
          <p:cNvPr id="3" name="Picture 2">
            <a:extLst>
              <a:ext uri="{FF2B5EF4-FFF2-40B4-BE49-F238E27FC236}">
                <a16:creationId xmlns:a16="http://schemas.microsoft.com/office/drawing/2014/main" id="{66E42721-E48C-79E3-73C3-7BC644DD4A5C}"/>
              </a:ext>
            </a:extLst>
          </p:cNvPr>
          <p:cNvPicPr>
            <a:picLocks noChangeAspect="1"/>
          </p:cNvPicPr>
          <p:nvPr/>
        </p:nvPicPr>
        <p:blipFill>
          <a:blip r:embed="rId5"/>
          <a:stretch>
            <a:fillRect/>
          </a:stretch>
        </p:blipFill>
        <p:spPr>
          <a:xfrm>
            <a:off x="0" y="2134599"/>
            <a:ext cx="4600573" cy="1316563"/>
          </a:xfrm>
          <a:prstGeom prst="rect">
            <a:avLst/>
          </a:prstGeom>
        </p:spPr>
      </p:pic>
      <p:sp>
        <p:nvSpPr>
          <p:cNvPr id="416" name="Google Shape;416;p43"/>
          <p:cNvSpPr txBox="1">
            <a:spLocks noGrp="1"/>
          </p:cNvSpPr>
          <p:nvPr>
            <p:ph type="subTitle" idx="1"/>
          </p:nvPr>
        </p:nvSpPr>
        <p:spPr>
          <a:xfrm flipH="1">
            <a:off x="905522" y="4054119"/>
            <a:ext cx="1701505" cy="7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RMSE</a:t>
            </a:r>
          </a:p>
          <a:p>
            <a:pPr marL="0" lvl="0" indent="0" algn="r" rtl="0">
              <a:spcBef>
                <a:spcPts val="0"/>
              </a:spcBef>
              <a:spcAft>
                <a:spcPts val="0"/>
              </a:spcAft>
              <a:buNone/>
            </a:pPr>
            <a:r>
              <a:rPr lang="en-US" dirty="0"/>
              <a:t>We can see that the result is 68940  </a:t>
            </a:r>
            <a:endParaRPr dirty="0"/>
          </a:p>
        </p:txBody>
      </p:sp>
      <p:sp>
        <p:nvSpPr>
          <p:cNvPr id="420" name="Google Shape;420;p43"/>
          <p:cNvSpPr/>
          <p:nvPr/>
        </p:nvSpPr>
        <p:spPr>
          <a:xfrm>
            <a:off x="3964152" y="2175416"/>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txBox="1">
            <a:spLocks noGrp="1"/>
          </p:cNvSpPr>
          <p:nvPr>
            <p:ph type="ctrTitle" idx="6"/>
          </p:nvPr>
        </p:nvSpPr>
        <p:spPr>
          <a:xfrm>
            <a:off x="5541621" y="0"/>
            <a:ext cx="3858198" cy="487500"/>
          </a:xfrm>
          <a:prstGeom prst="rect">
            <a:avLst/>
          </a:prstGeom>
        </p:spPr>
        <p:txBody>
          <a:bodyPr spcFirstLastPara="1" wrap="square" lIns="91425" tIns="91425" rIns="91425" bIns="91425" anchor="ctr" anchorCtr="0">
            <a:noAutofit/>
          </a:bodyPr>
          <a:lstStyle/>
          <a:p>
            <a:pPr lvl="0"/>
            <a:r>
              <a:rPr lang="en-US" dirty="0"/>
              <a:t>Linear Regression</a:t>
            </a:r>
            <a:endParaRPr b="0" dirty="0"/>
          </a:p>
        </p:txBody>
      </p:sp>
      <p:sp>
        <p:nvSpPr>
          <p:cNvPr id="423" name="Google Shape;423;p43"/>
          <p:cNvSpPr/>
          <p:nvPr/>
        </p:nvSpPr>
        <p:spPr>
          <a:xfrm flipH="1">
            <a:off x="638427" y="3555591"/>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txBox="1">
            <a:spLocks noGrp="1"/>
          </p:cNvSpPr>
          <p:nvPr>
            <p:ph type="ctrTitle"/>
          </p:nvPr>
        </p:nvSpPr>
        <p:spPr>
          <a:xfrm>
            <a:off x="392127" y="3682766"/>
            <a:ext cx="22149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lt1"/>
                </a:solidFill>
              </a:rPr>
              <a:t>STAGE 3</a:t>
            </a:r>
            <a:endParaRPr dirty="0">
              <a:solidFill>
                <a:schemeClr val="lt1"/>
              </a:solidFill>
            </a:endParaRPr>
          </a:p>
        </p:txBody>
      </p:sp>
      <p:sp>
        <p:nvSpPr>
          <p:cNvPr id="425" name="Google Shape;425;p43"/>
          <p:cNvSpPr txBox="1">
            <a:spLocks noGrp="1"/>
          </p:cNvSpPr>
          <p:nvPr>
            <p:ph type="subTitle" idx="2"/>
          </p:nvPr>
        </p:nvSpPr>
        <p:spPr>
          <a:xfrm>
            <a:off x="4721930" y="2657615"/>
            <a:ext cx="247786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train and fit the model</a:t>
            </a:r>
            <a:r>
              <a:rPr lang="ar-SA" sz="900" dirty="0"/>
              <a:t> </a:t>
            </a:r>
          </a:p>
          <a:p>
            <a:pPr marL="0" lvl="0" indent="0" algn="l">
              <a:buClr>
                <a:schemeClr val="dk1"/>
              </a:buClr>
              <a:buSzPts val="1100"/>
            </a:pPr>
            <a:r>
              <a:rPr lang="en-US" sz="900" dirty="0"/>
              <a:t>The parameter for the model are :</a:t>
            </a:r>
          </a:p>
          <a:p>
            <a:pPr marL="171450" lvl="0" indent="-171450" algn="l">
              <a:buClr>
                <a:schemeClr val="dk1"/>
              </a:buClr>
              <a:buSzPts val="1100"/>
              <a:buFontTx/>
              <a:buChar char="-"/>
            </a:pPr>
            <a:r>
              <a:rPr lang="en-US" sz="900" dirty="0"/>
              <a:t>The input to train the model</a:t>
            </a:r>
          </a:p>
          <a:p>
            <a:pPr marL="171450" lvl="0" indent="-171450" algn="l">
              <a:buClr>
                <a:schemeClr val="dk1"/>
              </a:buClr>
              <a:buSzPts val="1100"/>
              <a:buFontTx/>
              <a:buChar char="-"/>
            </a:pPr>
            <a:r>
              <a:rPr lang="en-US" sz="900" dirty="0"/>
              <a:t>The target to train the model.</a:t>
            </a:r>
          </a:p>
          <a:p>
            <a:pPr marL="171450" lvl="0" indent="-171450" algn="l">
              <a:buClr>
                <a:schemeClr val="dk1"/>
              </a:buClr>
              <a:buSzPts val="1100"/>
              <a:buFontTx/>
              <a:buChar char="-"/>
            </a:pPr>
            <a:r>
              <a:rPr lang="en-US" sz="900" dirty="0"/>
              <a:t>The k- fold </a:t>
            </a:r>
          </a:p>
          <a:p>
            <a:pPr marL="171450" lvl="0" indent="-171450" algn="l">
              <a:buClr>
                <a:schemeClr val="dk1"/>
              </a:buClr>
              <a:buSzPts val="1100"/>
              <a:buFontTx/>
              <a:buChar char="-"/>
            </a:pPr>
            <a:r>
              <a:rPr lang="en-US" sz="900" dirty="0"/>
              <a:t>The measure of accuracy which is RMSE </a:t>
            </a:r>
          </a:p>
          <a:p>
            <a:pPr marL="0" lvl="0" indent="0" algn="l" rtl="0">
              <a:spcBef>
                <a:spcPts val="0"/>
              </a:spcBef>
              <a:spcAft>
                <a:spcPts val="0"/>
              </a:spcAft>
              <a:buNone/>
            </a:pPr>
            <a:endParaRPr lang="ar-SA" dirty="0"/>
          </a:p>
          <a:p>
            <a:pPr marL="0" lvl="0" indent="0" algn="l" rtl="0">
              <a:spcBef>
                <a:spcPts val="0"/>
              </a:spcBef>
              <a:spcAft>
                <a:spcPts val="0"/>
              </a:spcAft>
              <a:buNone/>
            </a:pPr>
            <a:endParaRPr dirty="0"/>
          </a:p>
        </p:txBody>
      </p:sp>
      <p:sp>
        <p:nvSpPr>
          <p:cNvPr id="426" name="Google Shape;426;p43"/>
          <p:cNvSpPr txBox="1">
            <a:spLocks noGrp="1"/>
          </p:cNvSpPr>
          <p:nvPr>
            <p:ph type="ctrTitle" idx="3"/>
          </p:nvPr>
        </p:nvSpPr>
        <p:spPr>
          <a:xfrm>
            <a:off x="4721930" y="2299709"/>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STAGE 2</a:t>
            </a:r>
            <a:endParaRPr dirty="0">
              <a:solidFill>
                <a:schemeClr val="lt1"/>
              </a:solidFill>
            </a:endParaRPr>
          </a:p>
        </p:txBody>
      </p:sp>
      <p:sp>
        <p:nvSpPr>
          <p:cNvPr id="9" name="Google Shape;422;p43">
            <a:extLst>
              <a:ext uri="{FF2B5EF4-FFF2-40B4-BE49-F238E27FC236}">
                <a16:creationId xmlns:a16="http://schemas.microsoft.com/office/drawing/2014/main" id="{6FD5461B-B1F2-BAFA-AF32-C3629A6C1D54}"/>
              </a:ext>
            </a:extLst>
          </p:cNvPr>
          <p:cNvSpPr/>
          <p:nvPr/>
        </p:nvSpPr>
        <p:spPr>
          <a:xfrm>
            <a:off x="4665127" y="582746"/>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7;p43">
            <a:extLst>
              <a:ext uri="{FF2B5EF4-FFF2-40B4-BE49-F238E27FC236}">
                <a16:creationId xmlns:a16="http://schemas.microsoft.com/office/drawing/2014/main" id="{0DDEE364-C7B3-1F33-A111-48F4A0508BCA}"/>
              </a:ext>
            </a:extLst>
          </p:cNvPr>
          <p:cNvSpPr txBox="1">
            <a:spLocks noGrp="1"/>
          </p:cNvSpPr>
          <p:nvPr>
            <p:ph type="subTitle" idx="4"/>
          </p:nvPr>
        </p:nvSpPr>
        <p:spPr>
          <a:xfrm>
            <a:off x="5422905" y="1071321"/>
            <a:ext cx="2214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Create the model and pipeline it into the preprocessing </a:t>
            </a:r>
          </a:p>
        </p:txBody>
      </p:sp>
      <p:sp>
        <p:nvSpPr>
          <p:cNvPr id="11" name="Google Shape;428;p43">
            <a:extLst>
              <a:ext uri="{FF2B5EF4-FFF2-40B4-BE49-F238E27FC236}">
                <a16:creationId xmlns:a16="http://schemas.microsoft.com/office/drawing/2014/main" id="{B48CAB72-863B-3BE6-0B98-CAD26E2DAA10}"/>
              </a:ext>
            </a:extLst>
          </p:cNvPr>
          <p:cNvSpPr txBox="1">
            <a:spLocks noGrp="1"/>
          </p:cNvSpPr>
          <p:nvPr>
            <p:ph type="ctrTitle" idx="5"/>
          </p:nvPr>
        </p:nvSpPr>
        <p:spPr>
          <a:xfrm>
            <a:off x="5423180" y="719186"/>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STAGE 1</a:t>
            </a:r>
            <a:endParaRPr dirty="0">
              <a:solidFill>
                <a:schemeClr val="lt1"/>
              </a:solidFill>
            </a:endParaRPr>
          </a:p>
        </p:txBody>
      </p:sp>
    </p:spTree>
    <p:extLst>
      <p:ext uri="{BB962C8B-B14F-4D97-AF65-F5344CB8AC3E}">
        <p14:creationId xmlns:p14="http://schemas.microsoft.com/office/powerpoint/2010/main" val="3980857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D579A711-ADA5-4F45-B010-84E7A4B14C8D}"/>
              </a:ext>
            </a:extLst>
          </p:cNvPr>
          <p:cNvPicPr>
            <a:picLocks noChangeAspect="1"/>
          </p:cNvPicPr>
          <p:nvPr/>
        </p:nvPicPr>
        <p:blipFill>
          <a:blip r:embed="rId3"/>
          <a:stretch>
            <a:fillRect/>
          </a:stretch>
        </p:blipFill>
        <p:spPr>
          <a:xfrm>
            <a:off x="239697" y="3468024"/>
            <a:ext cx="4778112" cy="1178719"/>
          </a:xfrm>
          <a:prstGeom prst="rect">
            <a:avLst/>
          </a:prstGeom>
        </p:spPr>
      </p:pic>
      <p:pic>
        <p:nvPicPr>
          <p:cNvPr id="11" name="Picture 10">
            <a:extLst>
              <a:ext uri="{FF2B5EF4-FFF2-40B4-BE49-F238E27FC236}">
                <a16:creationId xmlns:a16="http://schemas.microsoft.com/office/drawing/2014/main" id="{E66069D7-8CFD-AD2A-CCE2-5D2A44706CA1}"/>
              </a:ext>
            </a:extLst>
          </p:cNvPr>
          <p:cNvPicPr>
            <a:picLocks noChangeAspect="1"/>
          </p:cNvPicPr>
          <p:nvPr/>
        </p:nvPicPr>
        <p:blipFill>
          <a:blip r:embed="rId4"/>
          <a:stretch>
            <a:fillRect/>
          </a:stretch>
        </p:blipFill>
        <p:spPr>
          <a:xfrm>
            <a:off x="2881319" y="1753845"/>
            <a:ext cx="5068341" cy="1356810"/>
          </a:xfrm>
          <a:prstGeom prst="rect">
            <a:avLst/>
          </a:prstGeom>
        </p:spPr>
      </p:pic>
      <p:pic>
        <p:nvPicPr>
          <p:cNvPr id="4" name="Picture 3">
            <a:extLst>
              <a:ext uri="{FF2B5EF4-FFF2-40B4-BE49-F238E27FC236}">
                <a16:creationId xmlns:a16="http://schemas.microsoft.com/office/drawing/2014/main" id="{3AA3632C-F22E-228D-0746-223D1A40D98F}"/>
              </a:ext>
            </a:extLst>
          </p:cNvPr>
          <p:cNvPicPr>
            <a:picLocks noChangeAspect="1"/>
          </p:cNvPicPr>
          <p:nvPr/>
        </p:nvPicPr>
        <p:blipFill>
          <a:blip r:embed="rId5"/>
          <a:stretch>
            <a:fillRect/>
          </a:stretch>
        </p:blipFill>
        <p:spPr>
          <a:xfrm>
            <a:off x="-50532" y="333081"/>
            <a:ext cx="4680931" cy="1245318"/>
          </a:xfrm>
          <a:prstGeom prst="rect">
            <a:avLst/>
          </a:prstGeom>
        </p:spPr>
      </p:pic>
      <p:sp>
        <p:nvSpPr>
          <p:cNvPr id="416" name="Google Shape;416;p43"/>
          <p:cNvSpPr txBox="1">
            <a:spLocks noGrp="1"/>
          </p:cNvSpPr>
          <p:nvPr>
            <p:ph type="subTitle" idx="1"/>
          </p:nvPr>
        </p:nvSpPr>
        <p:spPr>
          <a:xfrm flipH="1">
            <a:off x="170910" y="2400178"/>
            <a:ext cx="2948026" cy="1420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train and fit the model </a:t>
            </a:r>
          </a:p>
          <a:p>
            <a:pPr marL="0" lvl="0" indent="0" algn="l">
              <a:buClr>
                <a:schemeClr val="dk1"/>
              </a:buClr>
              <a:buSzPts val="1100"/>
            </a:pPr>
            <a:r>
              <a:rPr lang="en-US" sz="1000" dirty="0"/>
              <a:t>The parameter for the model are :</a:t>
            </a:r>
          </a:p>
          <a:p>
            <a:pPr marL="171450" lvl="0" indent="-171450" algn="l">
              <a:buClr>
                <a:schemeClr val="dk1"/>
              </a:buClr>
              <a:buSzPts val="1100"/>
              <a:buFontTx/>
              <a:buChar char="-"/>
            </a:pPr>
            <a:r>
              <a:rPr lang="en-US" sz="1000" dirty="0"/>
              <a:t>Max feature : best split</a:t>
            </a:r>
          </a:p>
          <a:p>
            <a:pPr marL="171450" lvl="0" indent="-171450" algn="l">
              <a:buClr>
                <a:schemeClr val="dk1"/>
              </a:buClr>
              <a:buSzPts val="1100"/>
              <a:buFontTx/>
              <a:buChar char="-"/>
            </a:pPr>
            <a:r>
              <a:rPr lang="en-US" sz="1000" dirty="0" err="1"/>
              <a:t>samples_leaf</a:t>
            </a:r>
            <a:r>
              <a:rPr lang="en-US" sz="1000" dirty="0"/>
              <a:t>  :minimum samples</a:t>
            </a:r>
            <a:r>
              <a:rPr lang="en-US" dirty="0"/>
              <a:t> to be a leaf</a:t>
            </a:r>
            <a:endParaRPr lang="en-US" sz="1000" dirty="0"/>
          </a:p>
          <a:p>
            <a:pPr marL="0" lvl="0" indent="0" algn="l">
              <a:buClr>
                <a:schemeClr val="dk1"/>
              </a:buClr>
              <a:buSzPts val="1100"/>
            </a:pPr>
            <a:r>
              <a:rPr lang="en-US" sz="1000" dirty="0"/>
              <a:t>-   Bootstrap : If False, the whole dataset is used </a:t>
            </a:r>
          </a:p>
          <a:p>
            <a:pPr marL="0" lvl="0" indent="0" algn="l">
              <a:buClr>
                <a:schemeClr val="dk1"/>
              </a:buClr>
              <a:buSzPts val="1100"/>
            </a:pPr>
            <a:r>
              <a:rPr lang="en-US" dirty="0"/>
              <a:t>-   </a:t>
            </a:r>
            <a:r>
              <a:rPr lang="en-US" dirty="0" err="1"/>
              <a:t>max_samples</a:t>
            </a:r>
            <a:r>
              <a:rPr lang="en-US" dirty="0"/>
              <a:t>  : the number of samples </a:t>
            </a:r>
            <a:endParaRPr lang="en-US" sz="10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420" name="Google Shape;420;p43"/>
          <p:cNvSpPr/>
          <p:nvPr/>
        </p:nvSpPr>
        <p:spPr>
          <a:xfrm>
            <a:off x="3924225" y="540000"/>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txBox="1">
            <a:spLocks noGrp="1"/>
          </p:cNvSpPr>
          <p:nvPr>
            <p:ph type="ctrTitle" idx="6"/>
          </p:nvPr>
        </p:nvSpPr>
        <p:spPr>
          <a:xfrm>
            <a:off x="6640425" y="82256"/>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Random Forest </a:t>
            </a:r>
          </a:p>
        </p:txBody>
      </p:sp>
      <p:sp>
        <p:nvSpPr>
          <p:cNvPr id="422" name="Google Shape;422;p43"/>
          <p:cNvSpPr/>
          <p:nvPr/>
        </p:nvSpPr>
        <p:spPr>
          <a:xfrm>
            <a:off x="4180703" y="3373190"/>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598500" y="1920175"/>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txBox="1">
            <a:spLocks noGrp="1"/>
          </p:cNvSpPr>
          <p:nvPr>
            <p:ph type="ctrTitle"/>
          </p:nvPr>
        </p:nvSpPr>
        <p:spPr>
          <a:xfrm>
            <a:off x="402703" y="1983775"/>
            <a:ext cx="22149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lt1"/>
                </a:solidFill>
              </a:rPr>
              <a:t>STAGE 2</a:t>
            </a:r>
            <a:endParaRPr dirty="0">
              <a:solidFill>
                <a:schemeClr val="lt1"/>
              </a:solidFill>
            </a:endParaRPr>
          </a:p>
        </p:txBody>
      </p:sp>
      <p:sp>
        <p:nvSpPr>
          <p:cNvPr id="425" name="Google Shape;425;p43"/>
          <p:cNvSpPr txBox="1">
            <a:spLocks noGrp="1"/>
          </p:cNvSpPr>
          <p:nvPr>
            <p:ph type="subTitle" idx="2"/>
          </p:nvPr>
        </p:nvSpPr>
        <p:spPr>
          <a:xfrm>
            <a:off x="4682003" y="1022199"/>
            <a:ext cx="2214900" cy="1112400"/>
          </a:xfrm>
          <a:prstGeom prst="rect">
            <a:avLst/>
          </a:prstGeom>
        </p:spPr>
        <p:txBody>
          <a:bodyPr spcFirstLastPara="1" wrap="square" lIns="91425" tIns="91425" rIns="91425" bIns="91425" anchor="t" anchorCtr="0">
            <a:noAutofit/>
          </a:bodyPr>
          <a:lstStyle/>
          <a:p>
            <a:pPr marL="0" indent="0"/>
            <a:r>
              <a:rPr lang="en-US" sz="900" dirty="0"/>
              <a:t>Create the model and pipeline it into the preprocessing </a:t>
            </a:r>
          </a:p>
          <a:p>
            <a:pPr marL="0" lvl="0" indent="0" algn="l" rtl="0">
              <a:spcBef>
                <a:spcPts val="0"/>
              </a:spcBef>
              <a:spcAft>
                <a:spcPts val="0"/>
              </a:spcAft>
              <a:buNone/>
            </a:pPr>
            <a:endParaRPr lang="en-US" sz="900" dirty="0"/>
          </a:p>
        </p:txBody>
      </p:sp>
      <p:sp>
        <p:nvSpPr>
          <p:cNvPr id="426" name="Google Shape;426;p43"/>
          <p:cNvSpPr txBox="1">
            <a:spLocks noGrp="1"/>
          </p:cNvSpPr>
          <p:nvPr>
            <p:ph type="ctrTitle" idx="3"/>
          </p:nvPr>
        </p:nvSpPr>
        <p:spPr>
          <a:xfrm>
            <a:off x="4682003" y="664293"/>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STAGE 1</a:t>
            </a:r>
            <a:endParaRPr>
              <a:solidFill>
                <a:schemeClr val="lt1"/>
              </a:solidFill>
            </a:endParaRPr>
          </a:p>
        </p:txBody>
      </p:sp>
      <p:sp>
        <p:nvSpPr>
          <p:cNvPr id="427" name="Google Shape;427;p43"/>
          <p:cNvSpPr txBox="1">
            <a:spLocks noGrp="1"/>
          </p:cNvSpPr>
          <p:nvPr>
            <p:ph type="subTitle" idx="4"/>
          </p:nvPr>
        </p:nvSpPr>
        <p:spPr>
          <a:xfrm>
            <a:off x="5043395" y="3923007"/>
            <a:ext cx="2214900" cy="1112400"/>
          </a:xfrm>
          <a:prstGeom prst="rect">
            <a:avLst/>
          </a:prstGeom>
        </p:spPr>
        <p:txBody>
          <a:bodyPr spcFirstLastPara="1" wrap="square" lIns="91425" tIns="91425" rIns="91425" bIns="91425" anchor="t" anchorCtr="0">
            <a:noAutofit/>
          </a:bodyPr>
          <a:lstStyle/>
          <a:p>
            <a:pPr marL="0" lvl="0" indent="0"/>
            <a:r>
              <a:rPr lang="en-US" dirty="0"/>
              <a:t>RMSE score is 49799 which is better than the previous model.</a:t>
            </a:r>
          </a:p>
          <a:p>
            <a:pPr marL="0" lvl="0" indent="0"/>
            <a:r>
              <a:rPr lang="en-US" dirty="0"/>
              <a:t>And the best parameters are: True, 0.333, 0.8, </a:t>
            </a:r>
            <a:r>
              <a:rPr lang="en-US"/>
              <a:t>and 1 .</a:t>
            </a:r>
            <a:endParaRPr dirty="0"/>
          </a:p>
        </p:txBody>
      </p:sp>
      <p:sp>
        <p:nvSpPr>
          <p:cNvPr id="428" name="Google Shape;428;p43"/>
          <p:cNvSpPr txBox="1">
            <a:spLocks noGrp="1"/>
          </p:cNvSpPr>
          <p:nvPr>
            <p:ph type="ctrTitle" idx="5"/>
          </p:nvPr>
        </p:nvSpPr>
        <p:spPr>
          <a:xfrm>
            <a:off x="4913045" y="3468024"/>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STAGE 3</a:t>
            </a:r>
            <a:endParaRPr dirty="0">
              <a:solidFill>
                <a:schemeClr val="lt1"/>
              </a:solidFill>
            </a:endParaRPr>
          </a:p>
        </p:txBody>
      </p:sp>
    </p:spTree>
    <p:extLst>
      <p:ext uri="{BB962C8B-B14F-4D97-AF65-F5344CB8AC3E}">
        <p14:creationId xmlns:p14="http://schemas.microsoft.com/office/powerpoint/2010/main" val="2435024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13" name="Picture 12">
            <a:extLst>
              <a:ext uri="{FF2B5EF4-FFF2-40B4-BE49-F238E27FC236}">
                <a16:creationId xmlns:a16="http://schemas.microsoft.com/office/drawing/2014/main" id="{DE9CAB8D-DF77-A646-F2E4-BB6E52DC3BFB}"/>
              </a:ext>
            </a:extLst>
          </p:cNvPr>
          <p:cNvPicPr>
            <a:picLocks noChangeAspect="1"/>
          </p:cNvPicPr>
          <p:nvPr/>
        </p:nvPicPr>
        <p:blipFill>
          <a:blip r:embed="rId3"/>
          <a:stretch>
            <a:fillRect/>
          </a:stretch>
        </p:blipFill>
        <p:spPr>
          <a:xfrm>
            <a:off x="35944" y="3271437"/>
            <a:ext cx="4510095" cy="1428095"/>
          </a:xfrm>
          <a:prstGeom prst="rect">
            <a:avLst/>
          </a:prstGeom>
        </p:spPr>
      </p:pic>
      <p:pic>
        <p:nvPicPr>
          <p:cNvPr id="11" name="Picture 10">
            <a:extLst>
              <a:ext uri="{FF2B5EF4-FFF2-40B4-BE49-F238E27FC236}">
                <a16:creationId xmlns:a16="http://schemas.microsoft.com/office/drawing/2014/main" id="{69D91B30-4CBD-540D-B4AF-16E5B4B2A0CB}"/>
              </a:ext>
            </a:extLst>
          </p:cNvPr>
          <p:cNvPicPr>
            <a:picLocks noChangeAspect="1"/>
          </p:cNvPicPr>
          <p:nvPr/>
        </p:nvPicPr>
        <p:blipFill>
          <a:blip r:embed="rId4"/>
          <a:stretch>
            <a:fillRect/>
          </a:stretch>
        </p:blipFill>
        <p:spPr>
          <a:xfrm>
            <a:off x="2899399" y="1961580"/>
            <a:ext cx="4352925" cy="1114425"/>
          </a:xfrm>
          <a:prstGeom prst="rect">
            <a:avLst/>
          </a:prstGeom>
        </p:spPr>
      </p:pic>
      <p:pic>
        <p:nvPicPr>
          <p:cNvPr id="9" name="Picture 8">
            <a:extLst>
              <a:ext uri="{FF2B5EF4-FFF2-40B4-BE49-F238E27FC236}">
                <a16:creationId xmlns:a16="http://schemas.microsoft.com/office/drawing/2014/main" id="{7159424D-3AC5-5BAB-4E0D-D162BFD075BD}"/>
              </a:ext>
            </a:extLst>
          </p:cNvPr>
          <p:cNvPicPr>
            <a:picLocks noChangeAspect="1"/>
          </p:cNvPicPr>
          <p:nvPr/>
        </p:nvPicPr>
        <p:blipFill>
          <a:blip r:embed="rId5"/>
          <a:stretch>
            <a:fillRect/>
          </a:stretch>
        </p:blipFill>
        <p:spPr>
          <a:xfrm>
            <a:off x="40427" y="527649"/>
            <a:ext cx="4733958" cy="1303201"/>
          </a:xfrm>
          <a:prstGeom prst="rect">
            <a:avLst/>
          </a:prstGeom>
        </p:spPr>
      </p:pic>
      <p:sp>
        <p:nvSpPr>
          <p:cNvPr id="416" name="Google Shape;416;p43"/>
          <p:cNvSpPr txBox="1">
            <a:spLocks noGrp="1"/>
          </p:cNvSpPr>
          <p:nvPr>
            <p:ph type="subTitle" idx="1"/>
          </p:nvPr>
        </p:nvSpPr>
        <p:spPr>
          <a:xfrm flipH="1">
            <a:off x="727969" y="2517812"/>
            <a:ext cx="1839131" cy="7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We trained are </a:t>
            </a:r>
            <a:r>
              <a:rPr lang="en-US" dirty="0" err="1"/>
              <a:t>XGBoost</a:t>
            </a:r>
            <a:r>
              <a:rPr lang="en-US" dirty="0"/>
              <a:t> model on the data we split before .</a:t>
            </a:r>
            <a:endParaRPr dirty="0"/>
          </a:p>
        </p:txBody>
      </p:sp>
      <p:sp>
        <p:nvSpPr>
          <p:cNvPr id="420" name="Google Shape;420;p43"/>
          <p:cNvSpPr/>
          <p:nvPr/>
        </p:nvSpPr>
        <p:spPr>
          <a:xfrm>
            <a:off x="3924225" y="540000"/>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txBox="1">
            <a:spLocks noGrp="1"/>
          </p:cNvSpPr>
          <p:nvPr>
            <p:ph type="ctrTitle" idx="6"/>
          </p:nvPr>
        </p:nvSpPr>
        <p:spPr>
          <a:xfrm>
            <a:off x="6694200" y="80793"/>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XGBoost</a:t>
            </a:r>
            <a:endParaRPr lang="en-US" dirty="0"/>
          </a:p>
        </p:txBody>
      </p:sp>
      <p:sp>
        <p:nvSpPr>
          <p:cNvPr id="422" name="Google Shape;422;p43"/>
          <p:cNvSpPr/>
          <p:nvPr/>
        </p:nvSpPr>
        <p:spPr>
          <a:xfrm>
            <a:off x="3924225" y="3300350"/>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598500" y="1920175"/>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txBox="1">
            <a:spLocks noGrp="1"/>
          </p:cNvSpPr>
          <p:nvPr>
            <p:ph type="ctrTitle"/>
          </p:nvPr>
        </p:nvSpPr>
        <p:spPr>
          <a:xfrm>
            <a:off x="352200" y="2047350"/>
            <a:ext cx="22149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lt1"/>
                </a:solidFill>
              </a:rPr>
              <a:t>STAGE 2</a:t>
            </a:r>
            <a:endParaRPr>
              <a:solidFill>
                <a:schemeClr val="lt1"/>
              </a:solidFill>
            </a:endParaRPr>
          </a:p>
        </p:txBody>
      </p:sp>
      <p:sp>
        <p:nvSpPr>
          <p:cNvPr id="425" name="Google Shape;425;p43"/>
          <p:cNvSpPr txBox="1">
            <a:spLocks noGrp="1"/>
          </p:cNvSpPr>
          <p:nvPr>
            <p:ph type="subTitle" idx="2"/>
          </p:nvPr>
        </p:nvSpPr>
        <p:spPr>
          <a:xfrm>
            <a:off x="4867999" y="1074498"/>
            <a:ext cx="2214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imported </a:t>
            </a:r>
            <a:r>
              <a:rPr lang="en-US" dirty="0" err="1"/>
              <a:t>xboost</a:t>
            </a:r>
            <a:r>
              <a:rPr lang="en-US" dirty="0"/>
              <a:t> model and set the parameters that we will use</a:t>
            </a:r>
            <a:endParaRPr dirty="0"/>
          </a:p>
        </p:txBody>
      </p:sp>
      <p:sp>
        <p:nvSpPr>
          <p:cNvPr id="426" name="Google Shape;426;p43"/>
          <p:cNvSpPr txBox="1">
            <a:spLocks noGrp="1"/>
          </p:cNvSpPr>
          <p:nvPr>
            <p:ph type="ctrTitle" idx="3"/>
          </p:nvPr>
        </p:nvSpPr>
        <p:spPr>
          <a:xfrm>
            <a:off x="4682003" y="664293"/>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STAGE 1</a:t>
            </a:r>
            <a:endParaRPr dirty="0">
              <a:solidFill>
                <a:schemeClr val="lt1"/>
              </a:solidFill>
            </a:endParaRPr>
          </a:p>
        </p:txBody>
      </p:sp>
      <p:sp>
        <p:nvSpPr>
          <p:cNvPr id="427" name="Google Shape;427;p43"/>
          <p:cNvSpPr txBox="1">
            <a:spLocks noGrp="1"/>
          </p:cNvSpPr>
          <p:nvPr>
            <p:ph type="subTitle" idx="4"/>
          </p:nvPr>
        </p:nvSpPr>
        <p:spPr>
          <a:xfrm>
            <a:off x="4682003" y="3788925"/>
            <a:ext cx="2716200" cy="1112400"/>
          </a:xfrm>
          <a:prstGeom prst="rect">
            <a:avLst/>
          </a:prstGeom>
        </p:spPr>
        <p:txBody>
          <a:bodyPr spcFirstLastPara="1" wrap="square" lIns="91425" tIns="91425" rIns="91425" bIns="91425" anchor="t" anchorCtr="0">
            <a:noAutofit/>
          </a:bodyPr>
          <a:lstStyle/>
          <a:p>
            <a:pPr marL="0" lvl="0" indent="0"/>
            <a:r>
              <a:rPr lang="en-US" dirty="0"/>
              <a:t>we used RMSE to evaluate the model we used we can see that the RMSE is 44179 which is the lowest of  all models</a:t>
            </a:r>
            <a:endParaRPr dirty="0"/>
          </a:p>
        </p:txBody>
      </p:sp>
      <p:sp>
        <p:nvSpPr>
          <p:cNvPr id="428" name="Google Shape;428;p43"/>
          <p:cNvSpPr txBox="1">
            <a:spLocks noGrp="1"/>
          </p:cNvSpPr>
          <p:nvPr>
            <p:ph type="ctrTitle" idx="5"/>
          </p:nvPr>
        </p:nvSpPr>
        <p:spPr>
          <a:xfrm>
            <a:off x="4682278" y="3436790"/>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STAGE 3</a:t>
            </a:r>
            <a:endParaRPr dirty="0">
              <a:solidFill>
                <a:schemeClr val="lt1"/>
              </a:solidFill>
            </a:endParaRPr>
          </a:p>
        </p:txBody>
      </p:sp>
    </p:spTree>
    <p:extLst>
      <p:ext uri="{BB962C8B-B14F-4D97-AF65-F5344CB8AC3E}">
        <p14:creationId xmlns:p14="http://schemas.microsoft.com/office/powerpoint/2010/main" val="3414220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2" name="Google Shape;142;p26"/>
          <p:cNvSpPr/>
          <p:nvPr/>
        </p:nvSpPr>
        <p:spPr>
          <a:xfrm rot="-5400000" flipH="1">
            <a:off x="-957851" y="956033"/>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txBox="1">
            <a:spLocks noGrp="1"/>
          </p:cNvSpPr>
          <p:nvPr>
            <p:ph type="title" idx="8"/>
          </p:nvPr>
        </p:nvSpPr>
        <p:spPr>
          <a:xfrm>
            <a:off x="2023007" y="1708986"/>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03</a:t>
            </a:r>
            <a:endParaRPr dirty="0">
              <a:solidFill>
                <a:schemeClr val="lt1"/>
              </a:solidFill>
            </a:endParaRPr>
          </a:p>
        </p:txBody>
      </p:sp>
      <p:sp>
        <p:nvSpPr>
          <p:cNvPr id="148" name="Google Shape;148;p26"/>
          <p:cNvSpPr txBox="1">
            <a:spLocks noGrp="1"/>
          </p:cNvSpPr>
          <p:nvPr>
            <p:ph type="title" idx="2"/>
          </p:nvPr>
        </p:nvSpPr>
        <p:spPr>
          <a:xfrm>
            <a:off x="2023007" y="224938"/>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01</a:t>
            </a:r>
            <a:endParaRPr dirty="0">
              <a:solidFill>
                <a:schemeClr val="lt1"/>
              </a:solidFill>
            </a:endParaRPr>
          </a:p>
        </p:txBody>
      </p:sp>
      <p:sp>
        <p:nvSpPr>
          <p:cNvPr id="151" name="Google Shape;151;p26"/>
          <p:cNvSpPr txBox="1">
            <a:spLocks noGrp="1"/>
          </p:cNvSpPr>
          <p:nvPr>
            <p:ph type="title" idx="5"/>
          </p:nvPr>
        </p:nvSpPr>
        <p:spPr>
          <a:xfrm>
            <a:off x="2023007" y="958712"/>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3489875" y="2568533"/>
            <a:ext cx="4673854" cy="4458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chemeClr val="accent6">
                    <a:lumMod val="75000"/>
                  </a:schemeClr>
                </a:solidFill>
                <a:latin typeface="Montserrat"/>
                <a:cs typeface="Montserrat Black"/>
                <a:sym typeface="Arial"/>
              </a:rPr>
              <a:t>FEATURE </a:t>
            </a:r>
            <a:r>
              <a:rPr lang="es" sz="1600" dirty="0">
                <a:solidFill>
                  <a:schemeClr val="accent6">
                    <a:lumMod val="75000"/>
                  </a:schemeClr>
                </a:solidFill>
                <a:latin typeface="Montserrat"/>
                <a:cs typeface="Montserrat Black"/>
                <a:sym typeface="Arial"/>
              </a:rPr>
              <a:t>ENGINEERING </a:t>
            </a:r>
            <a:endParaRPr sz="1600" dirty="0">
              <a:solidFill>
                <a:schemeClr val="accent6">
                  <a:lumMod val="75000"/>
                </a:schemeClr>
              </a:solidFill>
              <a:latin typeface="Montserrat"/>
              <a:cs typeface="Montserrat Black"/>
              <a:sym typeface="Arial"/>
            </a:endParaRPr>
          </a:p>
        </p:txBody>
      </p:sp>
      <p:sp>
        <p:nvSpPr>
          <p:cNvPr id="154" name="Google Shape;154;p26"/>
          <p:cNvSpPr txBox="1">
            <a:spLocks noGrp="1"/>
          </p:cNvSpPr>
          <p:nvPr>
            <p:ph type="title" idx="15"/>
          </p:nvPr>
        </p:nvSpPr>
        <p:spPr>
          <a:xfrm>
            <a:off x="2023007" y="248732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04</a:t>
            </a:r>
            <a:endParaRPr dirty="0">
              <a:solidFill>
                <a:schemeClr val="lt1"/>
              </a:solidFill>
            </a:endParaRPr>
          </a:p>
        </p:txBody>
      </p:sp>
      <p:sp>
        <p:nvSpPr>
          <p:cNvPr id="155" name="Google Shape;155;p26"/>
          <p:cNvSpPr txBox="1">
            <a:spLocks noGrp="1"/>
          </p:cNvSpPr>
          <p:nvPr>
            <p:ph type="ctrTitle" idx="16"/>
          </p:nvPr>
        </p:nvSpPr>
        <p:spPr>
          <a:xfrm>
            <a:off x="3489875" y="321493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600" dirty="0">
                <a:solidFill>
                  <a:schemeClr val="accent6">
                    <a:lumMod val="75000"/>
                  </a:schemeClr>
                </a:solidFill>
                <a:latin typeface="Montserrat"/>
                <a:cs typeface="Montserrat Black"/>
              </a:rPr>
              <a:t>MODELING</a:t>
            </a:r>
            <a:endParaRPr sz="1600" dirty="0">
              <a:solidFill>
                <a:schemeClr val="accent6">
                  <a:lumMod val="75000"/>
                </a:schemeClr>
              </a:solidFill>
              <a:latin typeface="Montserrat"/>
              <a:cs typeface="Montserrat Black"/>
            </a:endParaRPr>
          </a:p>
        </p:txBody>
      </p:sp>
      <p:sp>
        <p:nvSpPr>
          <p:cNvPr id="157" name="Google Shape;157;p26"/>
          <p:cNvSpPr txBox="1">
            <a:spLocks noGrp="1"/>
          </p:cNvSpPr>
          <p:nvPr>
            <p:ph type="title" idx="18"/>
          </p:nvPr>
        </p:nvSpPr>
        <p:spPr>
          <a:xfrm>
            <a:off x="2043857" y="3265660"/>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05</a:t>
            </a:r>
            <a:endParaRPr dirty="0">
              <a:solidFill>
                <a:schemeClr val="lt1"/>
              </a:solidFill>
            </a:endParaRPr>
          </a:p>
        </p:txBody>
      </p:sp>
      <p:sp>
        <p:nvSpPr>
          <p:cNvPr id="28" name="TextBox 27">
            <a:extLst>
              <a:ext uri="{FF2B5EF4-FFF2-40B4-BE49-F238E27FC236}">
                <a16:creationId xmlns:a16="http://schemas.microsoft.com/office/drawing/2014/main" id="{8D1BEC8E-A6DB-C844-98D3-218260EC81B7}"/>
              </a:ext>
            </a:extLst>
          </p:cNvPr>
          <p:cNvSpPr txBox="1"/>
          <p:nvPr/>
        </p:nvSpPr>
        <p:spPr>
          <a:xfrm>
            <a:off x="3489875" y="1081262"/>
            <a:ext cx="2770625" cy="338554"/>
          </a:xfrm>
          <a:prstGeom prst="rect">
            <a:avLst/>
          </a:prstGeom>
          <a:noFill/>
        </p:spPr>
        <p:txBody>
          <a:bodyPr wrap="square">
            <a:spAutoFit/>
          </a:bodyPr>
          <a:lstStyle/>
          <a:p>
            <a:r>
              <a:rPr lang="en-US" sz="1600" b="1" dirty="0">
                <a:solidFill>
                  <a:schemeClr val="accent6">
                    <a:lumMod val="75000"/>
                  </a:schemeClr>
                </a:solidFill>
                <a:latin typeface="Montserrat"/>
                <a:cs typeface="Montserrat Black"/>
                <a:sym typeface="Catamaran Light"/>
              </a:rPr>
              <a:t>DATA PREPROCESSING</a:t>
            </a:r>
            <a:endParaRPr lang="en-SA" sz="1600" b="1" dirty="0">
              <a:solidFill>
                <a:schemeClr val="accent6">
                  <a:lumMod val="75000"/>
                </a:schemeClr>
              </a:solidFill>
              <a:latin typeface="Montserrat"/>
              <a:cs typeface="Montserrat Black"/>
              <a:sym typeface="Montserrat"/>
            </a:endParaRPr>
          </a:p>
        </p:txBody>
      </p:sp>
      <p:sp>
        <p:nvSpPr>
          <p:cNvPr id="29" name="TextBox 28">
            <a:extLst>
              <a:ext uri="{FF2B5EF4-FFF2-40B4-BE49-F238E27FC236}">
                <a16:creationId xmlns:a16="http://schemas.microsoft.com/office/drawing/2014/main" id="{7FEEF32A-F684-1644-91AD-B6C253CD2480}"/>
              </a:ext>
            </a:extLst>
          </p:cNvPr>
          <p:cNvSpPr txBox="1"/>
          <p:nvPr/>
        </p:nvSpPr>
        <p:spPr>
          <a:xfrm>
            <a:off x="3478495" y="1883000"/>
            <a:ext cx="4281941" cy="338554"/>
          </a:xfrm>
          <a:prstGeom prst="rect">
            <a:avLst/>
          </a:prstGeom>
          <a:noFill/>
        </p:spPr>
        <p:txBody>
          <a:bodyPr wrap="none" rtlCol="0">
            <a:spAutoFit/>
          </a:bodyPr>
          <a:lstStyle/>
          <a:p>
            <a:r>
              <a:rPr lang="en-US" sz="1600" b="1" dirty="0">
                <a:solidFill>
                  <a:schemeClr val="accent6">
                    <a:lumMod val="75000"/>
                  </a:schemeClr>
                </a:solidFill>
                <a:latin typeface="Montserrat"/>
                <a:cs typeface="Montserrat Black"/>
              </a:rPr>
              <a:t>EXPLORATORY DATA ANALYSIS (EDA)</a:t>
            </a:r>
          </a:p>
        </p:txBody>
      </p:sp>
      <p:sp>
        <p:nvSpPr>
          <p:cNvPr id="31" name="عنوان فرعي 2">
            <a:extLst>
              <a:ext uri="{FF2B5EF4-FFF2-40B4-BE49-F238E27FC236}">
                <a16:creationId xmlns:a16="http://schemas.microsoft.com/office/drawing/2014/main" id="{6A17CB0F-9939-E341-BFEF-60318B4F8C7B}"/>
              </a:ext>
            </a:extLst>
          </p:cNvPr>
          <p:cNvSpPr txBox="1">
            <a:spLocks/>
          </p:cNvSpPr>
          <p:nvPr/>
        </p:nvSpPr>
        <p:spPr>
          <a:xfrm>
            <a:off x="3336926" y="400125"/>
            <a:ext cx="2404749" cy="48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r>
              <a:rPr lang="en-US" sz="1600" b="1" dirty="0">
                <a:solidFill>
                  <a:schemeClr val="accent6">
                    <a:lumMod val="75000"/>
                  </a:schemeClr>
                </a:solidFill>
                <a:latin typeface="Montserrat"/>
                <a:cs typeface="Montserrat Black"/>
                <a:sym typeface="Montserrat"/>
              </a:rPr>
              <a:t>INTRODUCTION</a:t>
            </a:r>
            <a:endParaRPr lang="ar-SA" sz="1600" b="1" dirty="0">
              <a:solidFill>
                <a:schemeClr val="accent6">
                  <a:lumMod val="75000"/>
                </a:schemeClr>
              </a:solidFill>
              <a:latin typeface="Montserrat"/>
              <a:cs typeface="Montserrat Black"/>
              <a:sym typeface="Montserrat"/>
            </a:endParaRPr>
          </a:p>
        </p:txBody>
      </p:sp>
      <p:sp>
        <p:nvSpPr>
          <p:cNvPr id="141" name="Google Shape;141;p26"/>
          <p:cNvSpPr txBox="1">
            <a:spLocks noGrp="1"/>
          </p:cNvSpPr>
          <p:nvPr>
            <p:ph type="ctrTitle" idx="9"/>
          </p:nvPr>
        </p:nvSpPr>
        <p:spPr>
          <a:xfrm>
            <a:off x="7516547" y="465600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dirty="0">
                <a:solidFill>
                  <a:schemeClr val="accent6"/>
                </a:solidFill>
              </a:rPr>
              <a:t>OUTLINES</a:t>
            </a:r>
            <a:endParaRPr sz="2400" dirty="0">
              <a:solidFill>
                <a:schemeClr val="accent6"/>
              </a:solidFill>
            </a:endParaRPr>
          </a:p>
        </p:txBody>
      </p:sp>
      <p:sp>
        <p:nvSpPr>
          <p:cNvPr id="2" name="Google Shape;157;p26">
            <a:extLst>
              <a:ext uri="{FF2B5EF4-FFF2-40B4-BE49-F238E27FC236}">
                <a16:creationId xmlns:a16="http://schemas.microsoft.com/office/drawing/2014/main" id="{6223C520-446C-434D-FC53-351B9FDAF24E}"/>
              </a:ext>
            </a:extLst>
          </p:cNvPr>
          <p:cNvSpPr txBox="1">
            <a:spLocks/>
          </p:cNvSpPr>
          <p:nvPr/>
        </p:nvSpPr>
        <p:spPr>
          <a:xfrm>
            <a:off x="2001502" y="4137936"/>
            <a:ext cx="1573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dirty="0">
                <a:solidFill>
                  <a:schemeClr val="lt1"/>
                </a:solidFill>
              </a:rPr>
              <a:t>06</a:t>
            </a:r>
          </a:p>
        </p:txBody>
      </p:sp>
      <p:sp>
        <p:nvSpPr>
          <p:cNvPr id="4" name="Google Shape;155;p26">
            <a:extLst>
              <a:ext uri="{FF2B5EF4-FFF2-40B4-BE49-F238E27FC236}">
                <a16:creationId xmlns:a16="http://schemas.microsoft.com/office/drawing/2014/main" id="{7B1BA5BA-D97D-01F2-93A0-70DA56A309DA}"/>
              </a:ext>
            </a:extLst>
          </p:cNvPr>
          <p:cNvSpPr txBox="1">
            <a:spLocks/>
          </p:cNvSpPr>
          <p:nvPr/>
        </p:nvSpPr>
        <p:spPr>
          <a:xfrm>
            <a:off x="3489875" y="4043997"/>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n-US" sz="1600" dirty="0">
                <a:solidFill>
                  <a:schemeClr val="accent6">
                    <a:lumMod val="75000"/>
                  </a:schemeClr>
                </a:solidFill>
                <a:latin typeface="Montserrat"/>
                <a:cs typeface="Montserrat Black"/>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33"/>
          <p:cNvSpPr/>
          <p:nvPr/>
        </p:nvSpPr>
        <p:spPr>
          <a:xfrm rot="-5400000" flipH="1">
            <a:off x="6164861" y="2128843"/>
            <a:ext cx="4059900" cy="14189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3"/>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solidFill>
                  <a:schemeClr val="lt1"/>
                </a:solidFill>
              </a:rPr>
              <a:t>Venus has a beautiful name and is the second planet from the Sun. It’s terribly hot—even hotter than Mercury—and its atmosphere is extremely poisonous. It’s the second-brightest natural object in the night sky after the Moon</a:t>
            </a:r>
            <a:endParaRPr>
              <a:solidFill>
                <a:schemeClr val="lt1"/>
              </a:solidFill>
            </a:endParaRPr>
          </a:p>
        </p:txBody>
      </p:sp>
      <p:sp>
        <p:nvSpPr>
          <p:cNvPr id="232" name="Google Shape;232;p33"/>
          <p:cNvSpPr txBox="1">
            <a:spLocks noGrp="1"/>
          </p:cNvSpPr>
          <p:nvPr>
            <p:ph type="ctrTitle"/>
          </p:nvPr>
        </p:nvSpPr>
        <p:spPr>
          <a:xfrm>
            <a:off x="312539" y="-37610"/>
            <a:ext cx="7032672"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chemeClr val="accent6"/>
                </a:solidFill>
              </a:rPr>
              <a:t>Difference Between Actual Values And Predicted Values</a:t>
            </a:r>
          </a:p>
        </p:txBody>
      </p:sp>
      <p:pic>
        <p:nvPicPr>
          <p:cNvPr id="3" name="Picture 2">
            <a:extLst>
              <a:ext uri="{FF2B5EF4-FFF2-40B4-BE49-F238E27FC236}">
                <a16:creationId xmlns:a16="http://schemas.microsoft.com/office/drawing/2014/main" id="{0D556489-83D2-45E8-FF4A-05117EBC3966}"/>
              </a:ext>
            </a:extLst>
          </p:cNvPr>
          <p:cNvPicPr>
            <a:picLocks noChangeAspect="1"/>
          </p:cNvPicPr>
          <p:nvPr/>
        </p:nvPicPr>
        <p:blipFill>
          <a:blip r:embed="rId3"/>
          <a:stretch>
            <a:fillRect/>
          </a:stretch>
        </p:blipFill>
        <p:spPr>
          <a:xfrm>
            <a:off x="837878" y="990700"/>
            <a:ext cx="6507333" cy="36952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pic>
        <p:nvPicPr>
          <p:cNvPr id="572" name="Google Shape;572;p49"/>
          <p:cNvPicPr preferRelativeResize="0"/>
          <p:nvPr/>
        </p:nvPicPr>
        <p:blipFill>
          <a:blip r:embed="rId3">
            <a:alphaModFix/>
          </a:blip>
          <a:stretch>
            <a:fillRect/>
          </a:stretch>
        </p:blipFill>
        <p:spPr>
          <a:xfrm>
            <a:off x="3981435" y="0"/>
            <a:ext cx="5162558" cy="5143500"/>
          </a:xfrm>
          <a:prstGeom prst="rect">
            <a:avLst/>
          </a:prstGeom>
          <a:noFill/>
          <a:ln>
            <a:noFill/>
          </a:ln>
        </p:spPr>
      </p:pic>
      <p:sp>
        <p:nvSpPr>
          <p:cNvPr id="573" name="Google Shape;573;p49"/>
          <p:cNvSpPr/>
          <p:nvPr/>
        </p:nvSpPr>
        <p:spPr>
          <a:xfrm rot="5400000">
            <a:off x="1428875" y="205200"/>
            <a:ext cx="335880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txBox="1">
            <a:spLocks noGrp="1"/>
          </p:cNvSpPr>
          <p:nvPr>
            <p:ph type="subTitle" idx="1"/>
          </p:nvPr>
        </p:nvSpPr>
        <p:spPr>
          <a:xfrm>
            <a:off x="831200" y="2314225"/>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solidFill>
                  <a:schemeClr val="lt1"/>
                </a:solidFill>
              </a:rPr>
              <a:t>Does anyone have any questions?</a:t>
            </a:r>
            <a:endParaRPr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a:p>
            <a:pPr marL="0" lvl="0" indent="0" algn="l" rtl="0">
              <a:spcBef>
                <a:spcPts val="0"/>
              </a:spcBef>
              <a:spcAft>
                <a:spcPts val="0"/>
              </a:spcAft>
              <a:buClr>
                <a:schemeClr val="dk1"/>
              </a:buClr>
              <a:buSzPts val="1100"/>
              <a:buFont typeface="Arial"/>
              <a:buNone/>
            </a:pPr>
            <a:r>
              <a:rPr lang="en-US" dirty="0">
                <a:solidFill>
                  <a:schemeClr val="lt1"/>
                </a:solidFill>
              </a:rPr>
              <a:t>Abdulmalik Alrebdi </a:t>
            </a:r>
          </a:p>
          <a:p>
            <a:pPr marL="0" lvl="0" indent="0" algn="l" rtl="0">
              <a:spcBef>
                <a:spcPts val="0"/>
              </a:spcBef>
              <a:spcAft>
                <a:spcPts val="0"/>
              </a:spcAft>
              <a:buClr>
                <a:schemeClr val="dk1"/>
              </a:buClr>
              <a:buSzPts val="1100"/>
              <a:buFont typeface="Arial"/>
              <a:buNone/>
            </a:pPr>
            <a:r>
              <a:rPr lang="en-US" dirty="0">
                <a:solidFill>
                  <a:schemeClr val="lt1"/>
                </a:solidFill>
              </a:rPr>
              <a:t>Saad </a:t>
            </a:r>
            <a:r>
              <a:rPr lang="en-US" dirty="0" err="1">
                <a:solidFill>
                  <a:schemeClr val="lt1"/>
                </a:solidFill>
              </a:rPr>
              <a:t>AlOtaibi</a:t>
            </a:r>
            <a:endParaRPr lang="en-US" dirty="0">
              <a:solidFill>
                <a:schemeClr val="lt1"/>
              </a:solidFill>
            </a:endParaRPr>
          </a:p>
          <a:p>
            <a:pPr marL="0" lvl="0" indent="0" algn="l" rtl="0">
              <a:spcBef>
                <a:spcPts val="0"/>
              </a:spcBef>
              <a:spcAft>
                <a:spcPts val="0"/>
              </a:spcAft>
              <a:buClr>
                <a:schemeClr val="dk1"/>
              </a:buClr>
              <a:buSzPts val="1100"/>
              <a:buFont typeface="Arial"/>
              <a:buNone/>
            </a:pPr>
            <a:r>
              <a:rPr lang="en-US" dirty="0">
                <a:solidFill>
                  <a:schemeClr val="lt1"/>
                </a:solidFill>
              </a:rPr>
              <a:t>Shaimaa Alghamdi </a:t>
            </a:r>
          </a:p>
          <a:p>
            <a:pPr marL="0" lvl="0" indent="0" algn="l" rtl="0">
              <a:spcBef>
                <a:spcPts val="0"/>
              </a:spcBef>
              <a:spcAft>
                <a:spcPts val="0"/>
              </a:spcAft>
              <a:buClr>
                <a:schemeClr val="dk1"/>
              </a:buClr>
              <a:buSzPts val="1100"/>
              <a:buFont typeface="Arial"/>
              <a:buNone/>
            </a:pPr>
            <a:r>
              <a:rPr lang="en-US" dirty="0">
                <a:solidFill>
                  <a:schemeClr val="lt1"/>
                </a:solidFill>
              </a:rPr>
              <a:t>Sultan Alharbi</a:t>
            </a:r>
            <a:endParaRPr dirty="0">
              <a:solidFill>
                <a:schemeClr val="lt1"/>
              </a:solidFill>
            </a:endParaRPr>
          </a:p>
        </p:txBody>
      </p:sp>
      <p:sp>
        <p:nvSpPr>
          <p:cNvPr id="575" name="Google Shape;575;p49"/>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solidFill>
                  <a:schemeClr val="lt1"/>
                </a:solidFill>
              </a:rPr>
              <a:t>THANKS</a:t>
            </a:r>
            <a:endParaRPr sz="30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31"/>
          <p:cNvSpPr/>
          <p:nvPr/>
        </p:nvSpPr>
        <p:spPr>
          <a:xfrm rot="-5400000">
            <a:off x="3251346" y="-628649"/>
            <a:ext cx="2644899" cy="79851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subTitle" idx="1"/>
          </p:nvPr>
        </p:nvSpPr>
        <p:spPr>
          <a:xfrm>
            <a:off x="886432" y="2174358"/>
            <a:ext cx="7534553" cy="2379086"/>
          </a:xfrm>
          <a:prstGeom prst="rect">
            <a:avLst/>
          </a:prstGeom>
        </p:spPr>
        <p:txBody>
          <a:bodyPr spcFirstLastPara="1" wrap="square" lIns="91425" tIns="91425" rIns="91425" bIns="91425" anchor="t" anchorCtr="0">
            <a:noAutofit/>
          </a:bodyPr>
          <a:lstStyle/>
          <a:p>
            <a:pPr marL="0" lvl="0" indent="0">
              <a:buSzPts val="1100"/>
            </a:pPr>
            <a:r>
              <a:rPr lang="en-US" sz="1600" dirty="0">
                <a:solidFill>
                  <a:schemeClr val="bg1"/>
                </a:solidFill>
              </a:rPr>
              <a:t>We intend to research housing prices in the state of California based on the data that relates to the houses found in the California district and the summary stats based on the 1990 census data.</a:t>
            </a:r>
          </a:p>
          <a:p>
            <a:pPr marL="0" lvl="0" indent="0">
              <a:buSzPts val="1100"/>
            </a:pPr>
            <a:endParaRPr lang="en-US" sz="1600" dirty="0">
              <a:solidFill>
                <a:schemeClr val="bg1"/>
              </a:solidFill>
            </a:endParaRPr>
          </a:p>
          <a:p>
            <a:pPr marL="0" lvl="0" indent="0">
              <a:buSzPts val="1100"/>
            </a:pPr>
            <a:r>
              <a:rPr lang="en-US" sz="1600" b="1" dirty="0">
                <a:solidFill>
                  <a:schemeClr val="bg1"/>
                </a:solidFill>
              </a:rPr>
              <a:t>Our goal </a:t>
            </a:r>
            <a:r>
              <a:rPr lang="en-US" sz="1600" dirty="0">
                <a:solidFill>
                  <a:schemeClr val="bg1"/>
                </a:solidFill>
              </a:rPr>
              <a:t>is to create a machine learning model that predicts the price of a given house using the best fit model</a:t>
            </a:r>
          </a:p>
        </p:txBody>
      </p:sp>
      <p:sp>
        <p:nvSpPr>
          <p:cNvPr id="7" name="عنوان فرعي 2">
            <a:extLst>
              <a:ext uri="{FF2B5EF4-FFF2-40B4-BE49-F238E27FC236}">
                <a16:creationId xmlns:a16="http://schemas.microsoft.com/office/drawing/2014/main" id="{84DC3946-D9A7-5C4E-B1F9-2606A8D83039}"/>
              </a:ext>
            </a:extLst>
          </p:cNvPr>
          <p:cNvSpPr txBox="1">
            <a:spLocks/>
          </p:cNvSpPr>
          <p:nvPr/>
        </p:nvSpPr>
        <p:spPr>
          <a:xfrm>
            <a:off x="0" y="216849"/>
            <a:ext cx="2935424" cy="48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r>
              <a:rPr lang="en-US" sz="1800" b="1" dirty="0">
                <a:solidFill>
                  <a:schemeClr val="bg1"/>
                </a:solidFill>
                <a:latin typeface="Montserrat"/>
                <a:cs typeface="Montserrat Black"/>
                <a:sym typeface="Montserrat"/>
              </a:rPr>
              <a:t>INTRODUCTION</a:t>
            </a:r>
            <a:endParaRPr lang="ar-SA" sz="1800" b="1" dirty="0">
              <a:solidFill>
                <a:schemeClr val="bg1"/>
              </a:solidFill>
              <a:latin typeface="Montserrat"/>
              <a:cs typeface="Montserrat Black"/>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4" name="Google Shape;134;p25"/>
          <p:cNvSpPr/>
          <p:nvPr/>
        </p:nvSpPr>
        <p:spPr>
          <a:xfrm rot="-5400000" flipH="1">
            <a:off x="672122" y="-672073"/>
            <a:ext cx="548400" cy="189254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379FB671-8124-DB48-BE0E-F0DFF2D7EA65}"/>
              </a:ext>
            </a:extLst>
          </p:cNvPr>
          <p:cNvSpPr txBox="1"/>
          <p:nvPr/>
        </p:nvSpPr>
        <p:spPr>
          <a:xfrm>
            <a:off x="1892595" y="12589"/>
            <a:ext cx="1944763" cy="523220"/>
          </a:xfrm>
          <a:prstGeom prst="rect">
            <a:avLst/>
          </a:prstGeom>
          <a:noFill/>
        </p:spPr>
        <p:txBody>
          <a:bodyPr wrap="none" rtlCol="0">
            <a:spAutoFit/>
          </a:bodyPr>
          <a:lstStyle/>
          <a:p>
            <a:r>
              <a:rPr lang="en-US" sz="2800" b="1" dirty="0">
                <a:solidFill>
                  <a:schemeClr val="accent6"/>
                </a:solidFill>
                <a:latin typeface="Montserrat"/>
                <a:sym typeface="Montserrat"/>
              </a:rPr>
              <a:t>DATASET</a:t>
            </a:r>
          </a:p>
        </p:txBody>
      </p:sp>
      <p:graphicFrame>
        <p:nvGraphicFramePr>
          <p:cNvPr id="3" name="Table 3">
            <a:extLst>
              <a:ext uri="{FF2B5EF4-FFF2-40B4-BE49-F238E27FC236}">
                <a16:creationId xmlns:a16="http://schemas.microsoft.com/office/drawing/2014/main" id="{B5668FFB-3892-C548-AAFF-8B37B614EE46}"/>
              </a:ext>
            </a:extLst>
          </p:cNvPr>
          <p:cNvGraphicFramePr>
            <a:graphicFrameLocks noGrp="1"/>
          </p:cNvGraphicFramePr>
          <p:nvPr>
            <p:extLst>
              <p:ext uri="{D42A27DB-BD31-4B8C-83A1-F6EECF244321}">
                <p14:modId xmlns:p14="http://schemas.microsoft.com/office/powerpoint/2010/main" val="2124633216"/>
              </p:ext>
            </p:extLst>
          </p:nvPr>
        </p:nvGraphicFramePr>
        <p:xfrm>
          <a:off x="175595" y="1089210"/>
          <a:ext cx="8591105" cy="3628826"/>
        </p:xfrm>
        <a:graphic>
          <a:graphicData uri="http://schemas.openxmlformats.org/drawingml/2006/table">
            <a:tbl>
              <a:tblPr firstRow="1" bandRow="1">
                <a:tableStyleId>{3C2FFA5D-87B4-456A-9821-1D502468CF0F}</a:tableStyleId>
              </a:tblPr>
              <a:tblGrid>
                <a:gridCol w="1987858">
                  <a:extLst>
                    <a:ext uri="{9D8B030D-6E8A-4147-A177-3AD203B41FA5}">
                      <a16:colId xmlns:a16="http://schemas.microsoft.com/office/drawing/2014/main" val="701398461"/>
                    </a:ext>
                  </a:extLst>
                </a:gridCol>
                <a:gridCol w="6603247">
                  <a:extLst>
                    <a:ext uri="{9D8B030D-6E8A-4147-A177-3AD203B41FA5}">
                      <a16:colId xmlns:a16="http://schemas.microsoft.com/office/drawing/2014/main" val="1601642139"/>
                    </a:ext>
                  </a:extLst>
                </a:gridCol>
              </a:tblGrid>
              <a:tr h="535106">
                <a:tc>
                  <a:txBody>
                    <a:bodyPr/>
                    <a:lstStyle/>
                    <a:p>
                      <a:pPr marR="0" algn="ctr" rtl="1">
                        <a:lnSpc>
                          <a:spcPct val="100000"/>
                        </a:lnSpc>
                        <a:spcBef>
                          <a:spcPts val="0"/>
                        </a:spcBef>
                        <a:spcAft>
                          <a:spcPts val="0"/>
                        </a:spcAft>
                        <a:buClr>
                          <a:srgbClr val="000000"/>
                        </a:buClr>
                        <a:buFont typeface="Arial"/>
                      </a:pPr>
                      <a:r>
                        <a:rPr lang="en-US" sz="1400" b="1" i="0" u="none" strike="noStrike" cap="none" dirty="0">
                          <a:solidFill>
                            <a:schemeClr val="lt1"/>
                          </a:solidFill>
                          <a:effectLst/>
                          <a:latin typeface="+mn-lt"/>
                          <a:ea typeface="+mn-ea"/>
                          <a:cs typeface="+mn-cs"/>
                          <a:sym typeface="Arial"/>
                        </a:rPr>
                        <a:t>Features</a:t>
                      </a:r>
                      <a:endParaRPr lang="en-SA" dirty="0"/>
                    </a:p>
                  </a:txBody>
                  <a:tcPr/>
                </a:tc>
                <a:tc>
                  <a:txBody>
                    <a:bodyPr/>
                    <a:lstStyle/>
                    <a:p>
                      <a:pPr marR="0" algn="ctr" rtl="1">
                        <a:lnSpc>
                          <a:spcPct val="100000"/>
                        </a:lnSpc>
                        <a:spcBef>
                          <a:spcPts val="0"/>
                        </a:spcBef>
                        <a:spcAft>
                          <a:spcPts val="0"/>
                        </a:spcAft>
                        <a:buClr>
                          <a:srgbClr val="000000"/>
                        </a:buClr>
                        <a:buFont typeface="Arial"/>
                      </a:pPr>
                      <a:r>
                        <a:rPr lang="en-US" sz="1400" b="1" i="0" u="none" strike="noStrike" cap="none" dirty="0">
                          <a:solidFill>
                            <a:schemeClr val="lt1"/>
                          </a:solidFill>
                          <a:effectLst/>
                          <a:latin typeface="+mn-lt"/>
                          <a:ea typeface="+mn-ea"/>
                          <a:cs typeface="+mn-cs"/>
                          <a:sym typeface="Arial"/>
                        </a:rPr>
                        <a:t>Description</a:t>
                      </a:r>
                      <a:endParaRPr lang="en-SA" dirty="0"/>
                    </a:p>
                  </a:txBody>
                  <a:tcPr/>
                </a:tc>
                <a:extLst>
                  <a:ext uri="{0D108BD9-81ED-4DB2-BD59-A6C34878D82A}">
                    <a16:rowId xmlns:a16="http://schemas.microsoft.com/office/drawing/2014/main" val="1504097209"/>
                  </a:ext>
                </a:extLst>
              </a:tr>
              <a:tr h="230826">
                <a:tc>
                  <a:txBody>
                    <a:bodyPr/>
                    <a:lstStyle/>
                    <a:p>
                      <a:pPr marR="0" algn="ctr" rtl="1">
                        <a:lnSpc>
                          <a:spcPct val="100000"/>
                        </a:lnSpc>
                        <a:spcBef>
                          <a:spcPts val="0"/>
                        </a:spcBef>
                        <a:spcAft>
                          <a:spcPts val="0"/>
                        </a:spcAft>
                        <a:buClr>
                          <a:srgbClr val="000000"/>
                        </a:buClr>
                        <a:buFont typeface="Arial"/>
                      </a:pPr>
                      <a:r>
                        <a:rPr lang="en-US" sz="1300" dirty="0"/>
                        <a:t>Longitude</a:t>
                      </a:r>
                      <a:endParaRPr lang="en-SA" sz="1300" dirty="0"/>
                    </a:p>
                  </a:txBody>
                  <a:tcPr>
                    <a:solidFill>
                      <a:schemeClr val="bg1"/>
                    </a:solidFill>
                  </a:tcPr>
                </a:tc>
                <a:tc>
                  <a:txBody>
                    <a:bodyPr/>
                    <a:lstStyle/>
                    <a:p>
                      <a:pPr marR="0" algn="ctr" rtl="0">
                        <a:lnSpc>
                          <a:spcPct val="100000"/>
                        </a:lnSpc>
                        <a:spcBef>
                          <a:spcPts val="0"/>
                        </a:spcBef>
                        <a:spcAft>
                          <a:spcPts val="0"/>
                        </a:spcAft>
                        <a:buClr>
                          <a:srgbClr val="000000"/>
                        </a:buClr>
                        <a:buFont typeface="Arial"/>
                      </a:pPr>
                      <a:r>
                        <a:rPr lang="en-US" sz="1300" b="0" i="0" u="none" strike="noStrike" cap="none" dirty="0">
                          <a:solidFill>
                            <a:schemeClr val="dk1"/>
                          </a:solidFill>
                          <a:latin typeface="+mn-lt"/>
                          <a:ea typeface="+mn-ea"/>
                          <a:cs typeface="+mn-cs"/>
                          <a:sym typeface="Arial"/>
                        </a:rPr>
                        <a:t>A measure of how far west a house is,</a:t>
                      </a:r>
                      <a:r>
                        <a:rPr lang="ar-SA" sz="1300" b="0" i="0" u="none" strike="noStrike" cap="none" dirty="0">
                          <a:solidFill>
                            <a:schemeClr val="dk1"/>
                          </a:solidFill>
                          <a:latin typeface="+mn-lt"/>
                          <a:ea typeface="+mn-ea"/>
                          <a:cs typeface="+mn-cs"/>
                          <a:sym typeface="Arial"/>
                        </a:rPr>
                        <a:t> </a:t>
                      </a:r>
                      <a:r>
                        <a:rPr lang="en-US" sz="1300" b="0" i="0" u="none" strike="noStrike" cap="none" dirty="0">
                          <a:solidFill>
                            <a:schemeClr val="dk1"/>
                          </a:solidFill>
                          <a:latin typeface="+mn-lt"/>
                          <a:ea typeface="+mn-ea"/>
                          <a:cs typeface="+mn-cs"/>
                          <a:sym typeface="Arial"/>
                        </a:rPr>
                        <a:t>a higher value is farther west</a:t>
                      </a:r>
                    </a:p>
                  </a:txBody>
                  <a:tcPr>
                    <a:solidFill>
                      <a:schemeClr val="bg1"/>
                    </a:solidFill>
                  </a:tcPr>
                </a:tc>
                <a:extLst>
                  <a:ext uri="{0D108BD9-81ED-4DB2-BD59-A6C34878D82A}">
                    <a16:rowId xmlns:a16="http://schemas.microsoft.com/office/drawing/2014/main" val="1673591368"/>
                  </a:ext>
                </a:extLst>
              </a:tr>
              <a:tr h="230826">
                <a:tc>
                  <a:txBody>
                    <a:bodyPr/>
                    <a:lstStyle/>
                    <a:p>
                      <a:pPr algn="ctr"/>
                      <a:r>
                        <a:rPr lang="en-US" sz="1300" b="0" i="0" u="none" strike="noStrike" cap="none" dirty="0">
                          <a:solidFill>
                            <a:schemeClr val="dk1"/>
                          </a:solidFill>
                          <a:latin typeface="+mn-lt"/>
                          <a:ea typeface="+mn-ea"/>
                          <a:cs typeface="+mn-cs"/>
                          <a:sym typeface="Arial"/>
                        </a:rPr>
                        <a:t>Latitude</a:t>
                      </a:r>
                      <a:endParaRPr lang="en-SA" sz="1300" b="0" i="0" u="none" strike="noStrike" cap="none" dirty="0">
                        <a:solidFill>
                          <a:schemeClr val="dk1"/>
                        </a:solidFill>
                        <a:latin typeface="+mn-lt"/>
                        <a:ea typeface="+mn-ea"/>
                        <a:cs typeface="+mn-cs"/>
                        <a:sym typeface="Arial"/>
                      </a:endParaRPr>
                    </a:p>
                  </a:txBody>
                  <a:tcPr>
                    <a:solidFill>
                      <a:schemeClr val="bg1"/>
                    </a:solidFill>
                  </a:tcPr>
                </a:tc>
                <a:tc>
                  <a:txBody>
                    <a:bodyPr/>
                    <a:lstStyle/>
                    <a:p>
                      <a:pPr marR="0" algn="ctr" rtl="0">
                        <a:lnSpc>
                          <a:spcPct val="100000"/>
                        </a:lnSpc>
                        <a:spcBef>
                          <a:spcPts val="0"/>
                        </a:spcBef>
                        <a:spcAft>
                          <a:spcPts val="0"/>
                        </a:spcAft>
                        <a:buClr>
                          <a:srgbClr val="000000"/>
                        </a:buClr>
                        <a:buFont typeface="Arial"/>
                      </a:pPr>
                      <a:r>
                        <a:rPr lang="en-US" sz="1300" b="0" i="0" u="none" strike="noStrike" cap="none" dirty="0">
                          <a:solidFill>
                            <a:schemeClr val="dk1"/>
                          </a:solidFill>
                          <a:latin typeface="+mn-lt"/>
                          <a:ea typeface="+mn-ea"/>
                          <a:cs typeface="+mn-cs"/>
                          <a:sym typeface="Arial"/>
                        </a:rPr>
                        <a:t>A measure of how far north a house is, a higher value is farther north</a:t>
                      </a:r>
                    </a:p>
                  </a:txBody>
                  <a:tcPr>
                    <a:solidFill>
                      <a:schemeClr val="bg1"/>
                    </a:solidFill>
                  </a:tcPr>
                </a:tc>
                <a:extLst>
                  <a:ext uri="{0D108BD9-81ED-4DB2-BD59-A6C34878D82A}">
                    <a16:rowId xmlns:a16="http://schemas.microsoft.com/office/drawing/2014/main" val="3937124457"/>
                  </a:ext>
                </a:extLst>
              </a:tr>
              <a:tr h="230826">
                <a:tc>
                  <a:txBody>
                    <a:bodyPr/>
                    <a:lstStyle/>
                    <a:p>
                      <a:pPr algn="ctr"/>
                      <a:r>
                        <a:rPr lang="en-US" sz="1300" b="0" i="0" u="none" strike="noStrike" cap="none" dirty="0" err="1">
                          <a:solidFill>
                            <a:schemeClr val="dk1"/>
                          </a:solidFill>
                          <a:latin typeface="+mn-lt"/>
                          <a:ea typeface="+mn-ea"/>
                          <a:cs typeface="+mn-cs"/>
                          <a:sym typeface="Arial"/>
                        </a:rPr>
                        <a:t>housing_median_age</a:t>
                      </a:r>
                      <a:endParaRPr lang="en-SA" sz="1300" b="0" i="0" u="none" strike="noStrike" cap="none" dirty="0">
                        <a:solidFill>
                          <a:schemeClr val="dk1"/>
                        </a:solidFill>
                        <a:latin typeface="+mn-lt"/>
                        <a:ea typeface="+mn-ea"/>
                        <a:cs typeface="+mn-cs"/>
                        <a:sym typeface="Arial"/>
                      </a:endParaRPr>
                    </a:p>
                  </a:txBody>
                  <a:tcPr>
                    <a:solidFill>
                      <a:schemeClr val="bg1"/>
                    </a:solidFill>
                  </a:tcPr>
                </a:tc>
                <a:tc>
                  <a:txBody>
                    <a:bodyPr/>
                    <a:lstStyle/>
                    <a:p>
                      <a:pPr algn="ctr"/>
                      <a:r>
                        <a:rPr lang="en-US" sz="1300" b="0" i="0" u="none" strike="noStrike" cap="none" dirty="0">
                          <a:solidFill>
                            <a:schemeClr val="dk1"/>
                          </a:solidFill>
                          <a:latin typeface="+mn-lt"/>
                          <a:ea typeface="+mn-ea"/>
                          <a:cs typeface="+mn-cs"/>
                          <a:sym typeface="Arial"/>
                        </a:rPr>
                        <a:t>Median age of a house within a block; a lower number is a newer building</a:t>
                      </a:r>
                      <a:endParaRPr lang="en-SA" sz="1300" b="0" i="0" u="none" strike="noStrike" cap="none" dirty="0">
                        <a:solidFill>
                          <a:schemeClr val="dk1"/>
                        </a:solidFill>
                        <a:latin typeface="+mn-lt"/>
                        <a:ea typeface="+mn-ea"/>
                        <a:cs typeface="+mn-cs"/>
                        <a:sym typeface="Arial"/>
                      </a:endParaRPr>
                    </a:p>
                  </a:txBody>
                  <a:tcPr>
                    <a:solidFill>
                      <a:schemeClr val="bg1"/>
                    </a:solidFill>
                  </a:tcPr>
                </a:tc>
                <a:extLst>
                  <a:ext uri="{0D108BD9-81ED-4DB2-BD59-A6C34878D82A}">
                    <a16:rowId xmlns:a16="http://schemas.microsoft.com/office/drawing/2014/main" val="1103360505"/>
                  </a:ext>
                </a:extLst>
              </a:tr>
              <a:tr h="230826">
                <a:tc>
                  <a:txBody>
                    <a:bodyPr/>
                    <a:lstStyle/>
                    <a:p>
                      <a:pPr algn="ctr"/>
                      <a:r>
                        <a:rPr lang="en-US" sz="1300" b="0" i="0" u="none" strike="noStrike" cap="none" dirty="0" err="1">
                          <a:solidFill>
                            <a:schemeClr val="dk1"/>
                          </a:solidFill>
                          <a:latin typeface="+mn-lt"/>
                          <a:ea typeface="+mn-ea"/>
                          <a:cs typeface="+mn-cs"/>
                          <a:sym typeface="Arial"/>
                        </a:rPr>
                        <a:t>total_rooms</a:t>
                      </a:r>
                      <a:endParaRPr lang="en-SA" sz="1300" b="0" i="0" u="none" strike="noStrike" cap="none" dirty="0">
                        <a:solidFill>
                          <a:schemeClr val="dk1"/>
                        </a:solidFill>
                        <a:latin typeface="+mn-lt"/>
                        <a:ea typeface="+mn-ea"/>
                        <a:cs typeface="+mn-cs"/>
                        <a:sym typeface="Arial"/>
                      </a:endParaRPr>
                    </a:p>
                  </a:txBody>
                  <a:tcPr>
                    <a:solidFill>
                      <a:schemeClr val="bg1"/>
                    </a:solidFill>
                  </a:tcPr>
                </a:tc>
                <a:tc>
                  <a:txBody>
                    <a:bodyPr/>
                    <a:lstStyle/>
                    <a:p>
                      <a:pPr algn="ctr"/>
                      <a:r>
                        <a:rPr lang="en-US" sz="1300" b="0" i="0" u="none" strike="noStrike" cap="none" dirty="0">
                          <a:solidFill>
                            <a:schemeClr val="dk1"/>
                          </a:solidFill>
                          <a:latin typeface="+mn-lt"/>
                          <a:ea typeface="+mn-ea"/>
                          <a:cs typeface="+mn-cs"/>
                          <a:sym typeface="Arial"/>
                        </a:rPr>
                        <a:t>Total number of rooms within a block</a:t>
                      </a:r>
                      <a:endParaRPr lang="en-SA" sz="1300" b="0" i="0" u="none" strike="noStrike" cap="none" dirty="0">
                        <a:solidFill>
                          <a:schemeClr val="dk1"/>
                        </a:solidFill>
                        <a:latin typeface="+mn-lt"/>
                        <a:ea typeface="+mn-ea"/>
                        <a:cs typeface="+mn-cs"/>
                        <a:sym typeface="Arial"/>
                      </a:endParaRPr>
                    </a:p>
                  </a:txBody>
                  <a:tcPr>
                    <a:solidFill>
                      <a:schemeClr val="bg1"/>
                    </a:solidFill>
                  </a:tcPr>
                </a:tc>
                <a:extLst>
                  <a:ext uri="{0D108BD9-81ED-4DB2-BD59-A6C34878D82A}">
                    <a16:rowId xmlns:a16="http://schemas.microsoft.com/office/drawing/2014/main" val="3426515051"/>
                  </a:ext>
                </a:extLst>
              </a:tr>
              <a:tr h="230826">
                <a:tc>
                  <a:txBody>
                    <a:bodyPr/>
                    <a:lstStyle/>
                    <a:p>
                      <a:pPr algn="ctr" fontAlgn="ctr"/>
                      <a:r>
                        <a:rPr lang="en-US" sz="1300" b="0" i="0" u="none" strike="noStrike" cap="none" dirty="0" err="1">
                          <a:solidFill>
                            <a:schemeClr val="dk1"/>
                          </a:solidFill>
                          <a:latin typeface="+mn-lt"/>
                          <a:ea typeface="+mn-ea"/>
                          <a:cs typeface="+mn-cs"/>
                          <a:sym typeface="Arial"/>
                        </a:rPr>
                        <a:t>Total_bedrooms</a:t>
                      </a:r>
                      <a:endParaRPr lang="en-US" sz="1300" b="0" i="0" u="none" strike="noStrike" cap="none" dirty="0">
                        <a:solidFill>
                          <a:schemeClr val="dk1"/>
                        </a:solidFill>
                        <a:latin typeface="+mn-lt"/>
                        <a:ea typeface="+mn-ea"/>
                        <a:cs typeface="+mn-cs"/>
                        <a:sym typeface="Arial"/>
                      </a:endParaRPr>
                    </a:p>
                  </a:txBody>
                  <a:tcPr marL="76200" marR="76200" marT="38100" marB="38100" anchor="ctr">
                    <a:solidFill>
                      <a:schemeClr val="bg1"/>
                    </a:solidFill>
                  </a:tcPr>
                </a:tc>
                <a:tc>
                  <a:txBody>
                    <a:bodyPr/>
                    <a:lstStyle/>
                    <a:p>
                      <a:pPr algn="ctr"/>
                      <a:r>
                        <a:rPr lang="en-US" sz="1300" b="0" i="0" u="none" strike="noStrike" cap="none" dirty="0">
                          <a:solidFill>
                            <a:schemeClr val="dk1"/>
                          </a:solidFill>
                          <a:latin typeface="+mn-lt"/>
                          <a:ea typeface="+mn-ea"/>
                          <a:cs typeface="+mn-cs"/>
                          <a:sym typeface="Arial"/>
                        </a:rPr>
                        <a:t>Total number of bedrooms within a block</a:t>
                      </a:r>
                      <a:endParaRPr lang="en-SA" sz="1300" b="0" i="0" u="none" strike="noStrike" cap="none" dirty="0">
                        <a:solidFill>
                          <a:schemeClr val="dk1"/>
                        </a:solidFill>
                        <a:latin typeface="+mn-lt"/>
                        <a:ea typeface="+mn-ea"/>
                        <a:cs typeface="+mn-cs"/>
                        <a:sym typeface="Arial"/>
                      </a:endParaRPr>
                    </a:p>
                  </a:txBody>
                  <a:tcPr>
                    <a:solidFill>
                      <a:schemeClr val="bg1"/>
                    </a:solidFill>
                  </a:tcPr>
                </a:tc>
                <a:extLst>
                  <a:ext uri="{0D108BD9-81ED-4DB2-BD59-A6C34878D82A}">
                    <a16:rowId xmlns:a16="http://schemas.microsoft.com/office/drawing/2014/main" val="2759051297"/>
                  </a:ext>
                </a:extLst>
              </a:tr>
              <a:tr h="230826">
                <a:tc>
                  <a:txBody>
                    <a:bodyPr/>
                    <a:lstStyle/>
                    <a:p>
                      <a:pPr algn="ctr"/>
                      <a:r>
                        <a:rPr lang="en-US" sz="1300" b="0" i="0" u="none" strike="noStrike" cap="none" dirty="0">
                          <a:solidFill>
                            <a:schemeClr val="dk1"/>
                          </a:solidFill>
                          <a:latin typeface="+mn-lt"/>
                          <a:ea typeface="+mn-ea"/>
                          <a:cs typeface="+mn-cs"/>
                          <a:sym typeface="Arial"/>
                        </a:rPr>
                        <a:t>Population</a:t>
                      </a:r>
                      <a:endParaRPr lang="en-SA" sz="1300" b="0" i="0" u="none" strike="noStrike" cap="none" dirty="0">
                        <a:solidFill>
                          <a:schemeClr val="dk1"/>
                        </a:solidFill>
                        <a:latin typeface="+mn-lt"/>
                        <a:ea typeface="+mn-ea"/>
                        <a:cs typeface="+mn-cs"/>
                        <a:sym typeface="Arial"/>
                      </a:endParaRPr>
                    </a:p>
                  </a:txBody>
                  <a:tcPr>
                    <a:solidFill>
                      <a:schemeClr val="bg1"/>
                    </a:solidFill>
                  </a:tcPr>
                </a:tc>
                <a:tc>
                  <a:txBody>
                    <a:bodyPr/>
                    <a:lstStyle/>
                    <a:p>
                      <a:pPr algn="ctr"/>
                      <a:r>
                        <a:rPr lang="en-US" sz="1300" b="0" i="0" u="none" strike="noStrike" cap="none" dirty="0">
                          <a:solidFill>
                            <a:schemeClr val="dk1"/>
                          </a:solidFill>
                          <a:latin typeface="+mn-lt"/>
                          <a:ea typeface="+mn-ea"/>
                          <a:cs typeface="+mn-cs"/>
                          <a:sym typeface="Arial"/>
                        </a:rPr>
                        <a:t>Total number of people residing within a block</a:t>
                      </a:r>
                    </a:p>
                  </a:txBody>
                  <a:tcPr>
                    <a:solidFill>
                      <a:schemeClr val="bg1"/>
                    </a:solidFill>
                  </a:tcPr>
                </a:tc>
                <a:extLst>
                  <a:ext uri="{0D108BD9-81ED-4DB2-BD59-A6C34878D82A}">
                    <a16:rowId xmlns:a16="http://schemas.microsoft.com/office/drawing/2014/main" val="3680423455"/>
                  </a:ext>
                </a:extLst>
              </a:tr>
              <a:tr h="230826">
                <a:tc>
                  <a:txBody>
                    <a:bodyPr/>
                    <a:lstStyle/>
                    <a:p>
                      <a:pPr algn="ctr"/>
                      <a:r>
                        <a:rPr lang="en-US" sz="1300" b="0" i="0" u="none" strike="noStrike" cap="none" dirty="0">
                          <a:solidFill>
                            <a:schemeClr val="dk1"/>
                          </a:solidFill>
                          <a:latin typeface="+mn-lt"/>
                          <a:ea typeface="+mn-ea"/>
                          <a:cs typeface="+mn-cs"/>
                          <a:sym typeface="Arial"/>
                        </a:rPr>
                        <a:t>Households</a:t>
                      </a:r>
                      <a:endParaRPr lang="en-SA" sz="1300" b="0" i="0" u="none" strike="noStrike" cap="none" dirty="0">
                        <a:solidFill>
                          <a:schemeClr val="dk1"/>
                        </a:solidFill>
                        <a:latin typeface="+mn-lt"/>
                        <a:ea typeface="+mn-ea"/>
                        <a:cs typeface="+mn-cs"/>
                        <a:sym typeface="Arial"/>
                      </a:endParaRPr>
                    </a:p>
                  </a:txBody>
                  <a:tcPr>
                    <a:solidFill>
                      <a:schemeClr val="bg1"/>
                    </a:solidFill>
                  </a:tcPr>
                </a:tc>
                <a:tc>
                  <a:txBody>
                    <a:bodyPr/>
                    <a:lstStyle/>
                    <a:p>
                      <a:pPr algn="ctr"/>
                      <a:r>
                        <a:rPr lang="en-US" sz="1300" b="0" i="0" u="none" strike="noStrike" cap="none" dirty="0">
                          <a:solidFill>
                            <a:schemeClr val="dk1"/>
                          </a:solidFill>
                          <a:latin typeface="+mn-lt"/>
                          <a:ea typeface="+mn-ea"/>
                          <a:cs typeface="+mn-cs"/>
                          <a:sym typeface="Arial"/>
                        </a:rPr>
                        <a:t>Total number of households, a group of people residing within a home unit, for a block</a:t>
                      </a:r>
                      <a:endParaRPr lang="en-SA" sz="1300" b="0" i="0" u="none" strike="noStrike" cap="none" dirty="0">
                        <a:solidFill>
                          <a:schemeClr val="dk1"/>
                        </a:solidFill>
                        <a:latin typeface="+mn-lt"/>
                        <a:ea typeface="+mn-ea"/>
                        <a:cs typeface="+mn-cs"/>
                        <a:sym typeface="Arial"/>
                      </a:endParaRPr>
                    </a:p>
                  </a:txBody>
                  <a:tcPr>
                    <a:solidFill>
                      <a:schemeClr val="bg1"/>
                    </a:solidFill>
                  </a:tcPr>
                </a:tc>
                <a:extLst>
                  <a:ext uri="{0D108BD9-81ED-4DB2-BD59-A6C34878D82A}">
                    <a16:rowId xmlns:a16="http://schemas.microsoft.com/office/drawing/2014/main" val="465430765"/>
                  </a:ext>
                </a:extLst>
              </a:tr>
              <a:tr h="230826">
                <a:tc>
                  <a:txBody>
                    <a:bodyPr/>
                    <a:lstStyle/>
                    <a:p>
                      <a:pPr algn="ctr"/>
                      <a:r>
                        <a:rPr lang="en-US" sz="1300" b="0" i="0" u="none" strike="noStrike" cap="none" dirty="0" err="1">
                          <a:solidFill>
                            <a:schemeClr val="dk1"/>
                          </a:solidFill>
                          <a:latin typeface="+mn-lt"/>
                          <a:ea typeface="+mn-ea"/>
                          <a:cs typeface="+mn-cs"/>
                          <a:sym typeface="Arial"/>
                        </a:rPr>
                        <a:t>median_income</a:t>
                      </a:r>
                      <a:endParaRPr lang="en-SA" sz="1300" b="0" i="0" u="none" strike="noStrike" cap="none" dirty="0">
                        <a:solidFill>
                          <a:schemeClr val="dk1"/>
                        </a:solidFill>
                        <a:latin typeface="+mn-lt"/>
                        <a:ea typeface="+mn-ea"/>
                        <a:cs typeface="+mn-cs"/>
                        <a:sym typeface="Arial"/>
                      </a:endParaRPr>
                    </a:p>
                  </a:txBody>
                  <a:tcPr>
                    <a:solidFill>
                      <a:schemeClr val="bg1"/>
                    </a:solidFill>
                  </a:tcPr>
                </a:tc>
                <a:tc>
                  <a:txBody>
                    <a:bodyPr/>
                    <a:lstStyle/>
                    <a:p>
                      <a:pPr algn="ctr"/>
                      <a:r>
                        <a:rPr lang="en-US" sz="1300" b="0" i="0" u="none" strike="noStrike" cap="none" dirty="0">
                          <a:solidFill>
                            <a:schemeClr val="dk1"/>
                          </a:solidFill>
                          <a:latin typeface="+mn-lt"/>
                          <a:ea typeface="+mn-ea"/>
                          <a:cs typeface="+mn-cs"/>
                          <a:sym typeface="Arial"/>
                        </a:rPr>
                        <a:t>Median income for households within a block of houses (measured in tens of thousands of US Dollars</a:t>
                      </a:r>
                      <a:endParaRPr lang="en-SA" sz="1300" b="0" i="0" u="none" strike="noStrike" cap="none" dirty="0">
                        <a:solidFill>
                          <a:schemeClr val="dk1"/>
                        </a:solidFill>
                        <a:latin typeface="+mn-lt"/>
                        <a:ea typeface="+mn-ea"/>
                        <a:cs typeface="+mn-cs"/>
                        <a:sym typeface="Arial"/>
                      </a:endParaRPr>
                    </a:p>
                  </a:txBody>
                  <a:tcPr>
                    <a:solidFill>
                      <a:schemeClr val="bg1"/>
                    </a:solidFill>
                  </a:tcPr>
                </a:tc>
                <a:extLst>
                  <a:ext uri="{0D108BD9-81ED-4DB2-BD59-A6C34878D82A}">
                    <a16:rowId xmlns:a16="http://schemas.microsoft.com/office/drawing/2014/main" val="1989486955"/>
                  </a:ext>
                </a:extLst>
              </a:tr>
              <a:tr h="230826">
                <a:tc>
                  <a:txBody>
                    <a:bodyPr/>
                    <a:lstStyle/>
                    <a:p>
                      <a:pPr algn="ctr"/>
                      <a:r>
                        <a:rPr lang="en-US" sz="1300" b="0" i="0" u="none" strike="noStrike" cap="none" dirty="0" err="1">
                          <a:solidFill>
                            <a:schemeClr val="dk1"/>
                          </a:solidFill>
                          <a:latin typeface="+mn-lt"/>
                          <a:ea typeface="+mn-ea"/>
                          <a:cs typeface="+mn-cs"/>
                          <a:sym typeface="Arial"/>
                        </a:rPr>
                        <a:t>ocean_proximity</a:t>
                      </a:r>
                      <a:endParaRPr lang="en-SA" sz="1300" b="0" i="0" u="none" strike="noStrike" cap="none" dirty="0">
                        <a:solidFill>
                          <a:schemeClr val="dk1"/>
                        </a:solidFill>
                        <a:latin typeface="+mn-lt"/>
                        <a:ea typeface="+mn-ea"/>
                        <a:cs typeface="+mn-cs"/>
                        <a:sym typeface="Arial"/>
                      </a:endParaRPr>
                    </a:p>
                  </a:txBody>
                  <a:tcPr>
                    <a:solidFill>
                      <a:schemeClr val="bg1"/>
                    </a:solidFill>
                  </a:tcPr>
                </a:tc>
                <a:tc>
                  <a:txBody>
                    <a:bodyPr/>
                    <a:lstStyle/>
                    <a:p>
                      <a:pPr marR="0" algn="ctr" rtl="0">
                        <a:lnSpc>
                          <a:spcPct val="100000"/>
                        </a:lnSpc>
                        <a:spcBef>
                          <a:spcPts val="0"/>
                        </a:spcBef>
                        <a:spcAft>
                          <a:spcPts val="0"/>
                        </a:spcAft>
                        <a:buClr>
                          <a:srgbClr val="000000"/>
                        </a:buClr>
                        <a:buFont typeface="Arial"/>
                      </a:pPr>
                      <a:r>
                        <a:rPr lang="en-US" sz="1300" b="0" i="0" u="none" strike="noStrike" cap="none" dirty="0">
                          <a:solidFill>
                            <a:schemeClr val="dk1"/>
                          </a:solidFill>
                          <a:latin typeface="+mn-lt"/>
                          <a:ea typeface="+mn-ea"/>
                          <a:cs typeface="+mn-cs"/>
                          <a:sym typeface="Arial"/>
                        </a:rPr>
                        <a:t>Location of the house </a:t>
                      </a:r>
                      <a:r>
                        <a:rPr lang="en-US" sz="1300" b="0" i="0" u="none" strike="noStrike" cap="none" dirty="0" err="1">
                          <a:solidFill>
                            <a:schemeClr val="dk1"/>
                          </a:solidFill>
                          <a:latin typeface="+mn-lt"/>
                          <a:ea typeface="+mn-ea"/>
                          <a:cs typeface="+mn-cs"/>
                          <a:sym typeface="Arial"/>
                        </a:rPr>
                        <a:t>w.r.t</a:t>
                      </a:r>
                      <a:r>
                        <a:rPr lang="en-US" sz="1300" b="0" i="0" u="none" strike="noStrike" cap="none" dirty="0">
                          <a:solidFill>
                            <a:schemeClr val="dk1"/>
                          </a:solidFill>
                          <a:latin typeface="+mn-lt"/>
                          <a:ea typeface="+mn-ea"/>
                          <a:cs typeface="+mn-cs"/>
                          <a:sym typeface="Arial"/>
                        </a:rPr>
                        <a:t> ocean/sea</a:t>
                      </a:r>
                      <a:endParaRPr lang="en-SA" sz="1300" b="0" i="0" u="none" strike="noStrike" cap="none" dirty="0">
                        <a:solidFill>
                          <a:schemeClr val="dk1"/>
                        </a:solidFill>
                        <a:latin typeface="+mn-lt"/>
                        <a:ea typeface="+mn-ea"/>
                        <a:cs typeface="+mn-cs"/>
                        <a:sym typeface="Arial"/>
                      </a:endParaRPr>
                    </a:p>
                  </a:txBody>
                  <a:tcPr>
                    <a:solidFill>
                      <a:schemeClr val="bg1"/>
                    </a:solidFill>
                  </a:tcPr>
                </a:tc>
                <a:extLst>
                  <a:ext uri="{0D108BD9-81ED-4DB2-BD59-A6C34878D82A}">
                    <a16:rowId xmlns:a16="http://schemas.microsoft.com/office/drawing/2014/main" val="3775682900"/>
                  </a:ext>
                </a:extLst>
              </a:tr>
              <a:tr h="230826">
                <a:tc>
                  <a:txBody>
                    <a:bodyPr/>
                    <a:lstStyle/>
                    <a:p>
                      <a:pPr algn="ctr"/>
                      <a:r>
                        <a:rPr lang="en-US" sz="1300" b="0" i="0" u="none" strike="noStrike" cap="none" dirty="0" err="1">
                          <a:solidFill>
                            <a:schemeClr val="dk1"/>
                          </a:solidFill>
                          <a:latin typeface="+mn-lt"/>
                          <a:ea typeface="+mn-ea"/>
                          <a:cs typeface="+mn-cs"/>
                          <a:sym typeface="Arial"/>
                        </a:rPr>
                        <a:t>median_house_value</a:t>
                      </a:r>
                      <a:endParaRPr lang="en-SA" sz="1300" b="0" i="0" u="none" strike="noStrike" cap="none" dirty="0">
                        <a:solidFill>
                          <a:schemeClr val="dk1"/>
                        </a:solidFill>
                        <a:latin typeface="+mn-lt"/>
                        <a:ea typeface="+mn-ea"/>
                        <a:cs typeface="+mn-cs"/>
                        <a:sym typeface="Arial"/>
                      </a:endParaRPr>
                    </a:p>
                  </a:txBody>
                  <a:tcPr>
                    <a:solidFill>
                      <a:schemeClr val="bg1"/>
                    </a:solidFill>
                  </a:tcPr>
                </a:tc>
                <a:tc>
                  <a:txBody>
                    <a:bodyPr/>
                    <a:lstStyle/>
                    <a:p>
                      <a:pPr marR="0" algn="ctr" rtl="0">
                        <a:lnSpc>
                          <a:spcPct val="100000"/>
                        </a:lnSpc>
                        <a:spcBef>
                          <a:spcPts val="0"/>
                        </a:spcBef>
                        <a:spcAft>
                          <a:spcPts val="0"/>
                        </a:spcAft>
                        <a:buClr>
                          <a:srgbClr val="000000"/>
                        </a:buClr>
                        <a:buFont typeface="Arial"/>
                      </a:pPr>
                      <a:r>
                        <a:rPr lang="en-US" sz="1300" b="0" i="0" u="none" strike="noStrike" cap="none" dirty="0">
                          <a:solidFill>
                            <a:schemeClr val="dk1"/>
                          </a:solidFill>
                          <a:latin typeface="+mn-lt"/>
                          <a:ea typeface="+mn-ea"/>
                          <a:cs typeface="+mn-cs"/>
                          <a:sym typeface="Arial"/>
                        </a:rPr>
                        <a:t>Median house value for households within a block (measured in US Dollars)</a:t>
                      </a:r>
                      <a:endParaRPr lang="en-SA" sz="1300" b="0" i="0" u="none" strike="noStrike" cap="none" dirty="0">
                        <a:solidFill>
                          <a:schemeClr val="dk1"/>
                        </a:solidFill>
                        <a:latin typeface="+mn-lt"/>
                        <a:ea typeface="+mn-ea"/>
                        <a:cs typeface="+mn-cs"/>
                        <a:sym typeface="Arial"/>
                      </a:endParaRPr>
                    </a:p>
                  </a:txBody>
                  <a:tcPr>
                    <a:solidFill>
                      <a:schemeClr val="bg1"/>
                    </a:solidFill>
                  </a:tcPr>
                </a:tc>
                <a:extLst>
                  <a:ext uri="{0D108BD9-81ED-4DB2-BD59-A6C34878D82A}">
                    <a16:rowId xmlns:a16="http://schemas.microsoft.com/office/drawing/2014/main" val="402846424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p:nvPr/>
        </p:nvSpPr>
        <p:spPr>
          <a:xfrm>
            <a:off x="6629781" y="886699"/>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541" name="Google Shape;541;p47"/>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542" name="Google Shape;542;p47"/>
          <p:cNvSpPr/>
          <p:nvPr/>
        </p:nvSpPr>
        <p:spPr>
          <a:xfrm>
            <a:off x="719999" y="1251284"/>
            <a:ext cx="4127037" cy="889240"/>
          </a:xfrm>
          <a:prstGeom prst="rect">
            <a:avLst/>
          </a:prstGeom>
          <a:solidFill>
            <a:schemeClr val="dk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dirty="0"/>
          </a:p>
        </p:txBody>
      </p:sp>
      <p:sp>
        <p:nvSpPr>
          <p:cNvPr id="543" name="Google Shape;543;p47"/>
          <p:cNvSpPr txBox="1">
            <a:spLocks noGrp="1"/>
          </p:cNvSpPr>
          <p:nvPr>
            <p:ph type="ctrTitle"/>
          </p:nvPr>
        </p:nvSpPr>
        <p:spPr>
          <a:xfrm>
            <a:off x="1423243" y="158567"/>
            <a:ext cx="5092116" cy="487500"/>
          </a:xfrm>
          <a:prstGeom prst="rect">
            <a:avLst/>
          </a:prstGeom>
        </p:spPr>
        <p:txBody>
          <a:bodyPr spcFirstLastPara="1" wrap="square" lIns="91425" tIns="91425" rIns="91425" bIns="91425" anchor="ctr" anchorCtr="0">
            <a:noAutofit/>
          </a:bodyPr>
          <a:lstStyle/>
          <a:p>
            <a:r>
              <a:rPr lang="en-US" sz="2800" dirty="0">
                <a:solidFill>
                  <a:schemeClr val="accent6"/>
                </a:solidFill>
                <a:latin typeface="Montserrat"/>
                <a:cs typeface="Arial"/>
              </a:rPr>
              <a:t>DATA</a:t>
            </a:r>
            <a:r>
              <a:rPr lang="en-US" dirty="0">
                <a:solidFill>
                  <a:schemeClr val="accent6"/>
                </a:solidFill>
              </a:rPr>
              <a:t> </a:t>
            </a:r>
            <a:r>
              <a:rPr lang="en-US" sz="2800" dirty="0">
                <a:solidFill>
                  <a:schemeClr val="accent6"/>
                </a:solidFill>
                <a:latin typeface="Montserrat"/>
                <a:cs typeface="Arial"/>
                <a:sym typeface="Arial"/>
              </a:rPr>
              <a:t>PREPROCESSING</a:t>
            </a:r>
          </a:p>
        </p:txBody>
      </p:sp>
      <p:grpSp>
        <p:nvGrpSpPr>
          <p:cNvPr id="544" name="Google Shape;544;p47"/>
          <p:cNvGrpSpPr/>
          <p:nvPr/>
        </p:nvGrpSpPr>
        <p:grpSpPr>
          <a:xfrm>
            <a:off x="969280" y="1407529"/>
            <a:ext cx="506574" cy="577802"/>
            <a:chOff x="4017435" y="1499912"/>
            <a:chExt cx="315092" cy="359397"/>
          </a:xfrm>
        </p:grpSpPr>
        <p:sp>
          <p:nvSpPr>
            <p:cNvPr id="545" name="Google Shape;545;p47"/>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47"/>
          <p:cNvSpPr txBox="1">
            <a:spLocks noGrp="1"/>
          </p:cNvSpPr>
          <p:nvPr>
            <p:ph type="ctrTitle" idx="4"/>
          </p:nvPr>
        </p:nvSpPr>
        <p:spPr>
          <a:xfrm>
            <a:off x="3075567" y="1762400"/>
            <a:ext cx="26193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lt1"/>
                </a:solidFill>
              </a:rPr>
              <a:t>VENUS</a:t>
            </a:r>
            <a:endParaRPr>
              <a:solidFill>
                <a:schemeClr val="lt1"/>
              </a:solidFill>
            </a:endParaRPr>
          </a:p>
        </p:txBody>
      </p:sp>
      <p:sp>
        <p:nvSpPr>
          <p:cNvPr id="556" name="Google Shape;556;p47"/>
          <p:cNvSpPr txBox="1">
            <a:spLocks noGrp="1"/>
          </p:cNvSpPr>
          <p:nvPr>
            <p:ph type="ctrTitle" idx="2"/>
          </p:nvPr>
        </p:nvSpPr>
        <p:spPr>
          <a:xfrm>
            <a:off x="1578881" y="1483206"/>
            <a:ext cx="3268155" cy="460533"/>
          </a:xfrm>
          <a:prstGeom prst="rect">
            <a:avLst/>
          </a:prstGeom>
        </p:spPr>
        <p:txBody>
          <a:bodyPr spcFirstLastPara="1" wrap="square" lIns="91425" tIns="91425" rIns="91425" bIns="91425" anchor="b" anchorCtr="0">
            <a:noAutofit/>
          </a:bodyPr>
          <a:lstStyle/>
          <a:p>
            <a:r>
              <a:rPr lang="en-US" sz="1600" dirty="0">
                <a:solidFill>
                  <a:schemeClr val="bg1"/>
                </a:solidFill>
                <a:latin typeface="Montserrat"/>
              </a:rPr>
              <a:t>Check The Missing Values</a:t>
            </a:r>
            <a:endParaRPr lang="en-SA" sz="1600" dirty="0">
              <a:solidFill>
                <a:schemeClr val="bg1"/>
              </a:solidFill>
              <a:latin typeface="Montserrat"/>
              <a:sym typeface="Montserrat"/>
            </a:endParaRPr>
          </a:p>
        </p:txBody>
      </p:sp>
      <p:pic>
        <p:nvPicPr>
          <p:cNvPr id="3" name="Picture 2" descr="Table&#10;&#10;Description automatically generated">
            <a:extLst>
              <a:ext uri="{FF2B5EF4-FFF2-40B4-BE49-F238E27FC236}">
                <a16:creationId xmlns:a16="http://schemas.microsoft.com/office/drawing/2014/main" id="{64D0D4A6-DEFB-AC43-9311-AA5158FBF228}"/>
              </a:ext>
            </a:extLst>
          </p:cNvPr>
          <p:cNvPicPr>
            <a:picLocks noChangeAspect="1"/>
          </p:cNvPicPr>
          <p:nvPr/>
        </p:nvPicPr>
        <p:blipFill>
          <a:blip r:embed="rId3"/>
          <a:stretch>
            <a:fillRect/>
          </a:stretch>
        </p:blipFill>
        <p:spPr>
          <a:xfrm>
            <a:off x="4385217" y="2175661"/>
            <a:ext cx="3602107" cy="2889391"/>
          </a:xfrm>
          <a:prstGeom prst="rect">
            <a:avLst/>
          </a:prstGeom>
          <a:ln w="12700">
            <a:solidFill>
              <a:schemeClr val="tx2">
                <a:lumMod val="75000"/>
              </a:schemeClr>
            </a:solidFill>
          </a:ln>
        </p:spPr>
      </p:pic>
    </p:spTree>
    <p:extLst>
      <p:ext uri="{BB962C8B-B14F-4D97-AF65-F5344CB8AC3E}">
        <p14:creationId xmlns:p14="http://schemas.microsoft.com/office/powerpoint/2010/main" val="4013612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p:nvPr/>
        </p:nvSpPr>
        <p:spPr>
          <a:xfrm>
            <a:off x="6629781" y="886699"/>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542" name="Google Shape;542;p47"/>
          <p:cNvSpPr/>
          <p:nvPr/>
        </p:nvSpPr>
        <p:spPr>
          <a:xfrm>
            <a:off x="719999" y="1251284"/>
            <a:ext cx="4127037" cy="88924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dirty="0"/>
          </a:p>
        </p:txBody>
      </p:sp>
      <p:sp>
        <p:nvSpPr>
          <p:cNvPr id="543" name="Google Shape;543;p47"/>
          <p:cNvSpPr txBox="1">
            <a:spLocks noGrp="1"/>
          </p:cNvSpPr>
          <p:nvPr>
            <p:ph type="ctrTitle"/>
          </p:nvPr>
        </p:nvSpPr>
        <p:spPr>
          <a:xfrm>
            <a:off x="1423243" y="158567"/>
            <a:ext cx="5092116" cy="487500"/>
          </a:xfrm>
          <a:prstGeom prst="rect">
            <a:avLst/>
          </a:prstGeom>
        </p:spPr>
        <p:txBody>
          <a:bodyPr spcFirstLastPara="1" wrap="square" lIns="91425" tIns="91425" rIns="91425" bIns="91425" anchor="ctr" anchorCtr="0">
            <a:noAutofit/>
          </a:bodyPr>
          <a:lstStyle/>
          <a:p>
            <a:r>
              <a:rPr lang="en-US" sz="2800" dirty="0">
                <a:solidFill>
                  <a:schemeClr val="accent6"/>
                </a:solidFill>
                <a:latin typeface="Montserrat"/>
                <a:cs typeface="Arial"/>
              </a:rPr>
              <a:t>DATA</a:t>
            </a:r>
            <a:r>
              <a:rPr lang="en-US" dirty="0">
                <a:solidFill>
                  <a:schemeClr val="accent6"/>
                </a:solidFill>
              </a:rPr>
              <a:t> </a:t>
            </a:r>
            <a:r>
              <a:rPr lang="en-US" sz="2800" dirty="0">
                <a:solidFill>
                  <a:schemeClr val="accent6"/>
                </a:solidFill>
                <a:latin typeface="Montserrat"/>
                <a:cs typeface="Arial"/>
                <a:sym typeface="Arial"/>
              </a:rPr>
              <a:t>PREPROCESSING</a:t>
            </a:r>
          </a:p>
        </p:txBody>
      </p:sp>
      <p:grpSp>
        <p:nvGrpSpPr>
          <p:cNvPr id="544" name="Google Shape;544;p47"/>
          <p:cNvGrpSpPr/>
          <p:nvPr/>
        </p:nvGrpSpPr>
        <p:grpSpPr>
          <a:xfrm>
            <a:off x="969280" y="1407529"/>
            <a:ext cx="506574" cy="577802"/>
            <a:chOff x="4017435" y="1499912"/>
            <a:chExt cx="315092" cy="359397"/>
          </a:xfrm>
        </p:grpSpPr>
        <p:sp>
          <p:nvSpPr>
            <p:cNvPr id="545" name="Google Shape;545;p47"/>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47"/>
          <p:cNvSpPr txBox="1">
            <a:spLocks noGrp="1"/>
          </p:cNvSpPr>
          <p:nvPr>
            <p:ph type="ctrTitle" idx="2"/>
          </p:nvPr>
        </p:nvSpPr>
        <p:spPr>
          <a:xfrm>
            <a:off x="1578881" y="1524798"/>
            <a:ext cx="3409680" cy="460533"/>
          </a:xfrm>
          <a:prstGeom prst="rect">
            <a:avLst/>
          </a:prstGeom>
        </p:spPr>
        <p:txBody>
          <a:bodyPr spcFirstLastPara="1" wrap="square" lIns="91425" tIns="91425" rIns="91425" bIns="91425" anchor="b" anchorCtr="0">
            <a:noAutofit/>
          </a:bodyPr>
          <a:lstStyle/>
          <a:p>
            <a:r>
              <a:rPr lang="en-US" sz="1600" dirty="0">
                <a:solidFill>
                  <a:schemeClr val="bg1">
                    <a:lumMod val="85000"/>
                  </a:schemeClr>
                </a:solidFill>
                <a:latin typeface="Montserrat"/>
              </a:rPr>
              <a:t>Deal With Total</a:t>
            </a:r>
            <a:r>
              <a:rPr lang="ar-SA" sz="1600" dirty="0">
                <a:solidFill>
                  <a:schemeClr val="bg1">
                    <a:lumMod val="85000"/>
                  </a:schemeClr>
                </a:solidFill>
                <a:latin typeface="Montserrat"/>
              </a:rPr>
              <a:t>ـ</a:t>
            </a:r>
            <a:r>
              <a:rPr lang="en-US" sz="1600" dirty="0">
                <a:solidFill>
                  <a:schemeClr val="bg1">
                    <a:lumMod val="85000"/>
                  </a:schemeClr>
                </a:solidFill>
                <a:latin typeface="Montserrat"/>
              </a:rPr>
              <a:t>bedrooms</a:t>
            </a:r>
            <a:r>
              <a:rPr lang="ar-SA" sz="1600" dirty="0">
                <a:solidFill>
                  <a:schemeClr val="bg1">
                    <a:lumMod val="85000"/>
                  </a:schemeClr>
                </a:solidFill>
                <a:latin typeface="Montserrat"/>
              </a:rPr>
              <a:t> </a:t>
            </a:r>
            <a:r>
              <a:rPr lang="en-US" sz="1600" dirty="0">
                <a:solidFill>
                  <a:schemeClr val="bg1">
                    <a:lumMod val="85000"/>
                  </a:schemeClr>
                </a:solidFill>
                <a:latin typeface="Montserrat"/>
              </a:rPr>
              <a:t>Column </a:t>
            </a:r>
          </a:p>
        </p:txBody>
      </p:sp>
      <p:pic>
        <p:nvPicPr>
          <p:cNvPr id="5" name="Picture 4" descr="Chart, histogram&#10;&#10;Description automatically generated">
            <a:extLst>
              <a:ext uri="{FF2B5EF4-FFF2-40B4-BE49-F238E27FC236}">
                <a16:creationId xmlns:a16="http://schemas.microsoft.com/office/drawing/2014/main" id="{F4299742-0AA0-6C4E-9EA3-A61BD37844DB}"/>
              </a:ext>
            </a:extLst>
          </p:cNvPr>
          <p:cNvPicPr>
            <a:picLocks noChangeAspect="1"/>
          </p:cNvPicPr>
          <p:nvPr/>
        </p:nvPicPr>
        <p:blipFill>
          <a:blip r:embed="rId3"/>
          <a:stretch>
            <a:fillRect/>
          </a:stretch>
        </p:blipFill>
        <p:spPr>
          <a:xfrm>
            <a:off x="294639" y="2253677"/>
            <a:ext cx="3232019" cy="2173108"/>
          </a:xfrm>
          <a:prstGeom prst="rect">
            <a:avLst/>
          </a:prstGeom>
          <a:ln>
            <a:solidFill>
              <a:schemeClr val="tx2">
                <a:lumMod val="75000"/>
              </a:schemeClr>
            </a:solidFill>
          </a:ln>
        </p:spPr>
      </p:pic>
      <p:pic>
        <p:nvPicPr>
          <p:cNvPr id="7" name="Picture 6" descr="Chart, histogram&#10;&#10;Description automatically generated">
            <a:extLst>
              <a:ext uri="{FF2B5EF4-FFF2-40B4-BE49-F238E27FC236}">
                <a16:creationId xmlns:a16="http://schemas.microsoft.com/office/drawing/2014/main" id="{74E4A0CC-5C9F-7941-B9DC-C20486841DAF}"/>
              </a:ext>
            </a:extLst>
          </p:cNvPr>
          <p:cNvPicPr>
            <a:picLocks noChangeAspect="1"/>
          </p:cNvPicPr>
          <p:nvPr/>
        </p:nvPicPr>
        <p:blipFill>
          <a:blip r:embed="rId4"/>
          <a:stretch>
            <a:fillRect/>
          </a:stretch>
        </p:blipFill>
        <p:spPr>
          <a:xfrm>
            <a:off x="5669999" y="2242702"/>
            <a:ext cx="3323459" cy="2206694"/>
          </a:xfrm>
          <a:prstGeom prst="rect">
            <a:avLst/>
          </a:prstGeom>
          <a:ln>
            <a:solidFill>
              <a:schemeClr val="tx2">
                <a:lumMod val="75000"/>
              </a:schemeClr>
            </a:solidFill>
          </a:ln>
        </p:spPr>
      </p:pic>
      <p:sp>
        <p:nvSpPr>
          <p:cNvPr id="8" name="TextBox 7">
            <a:extLst>
              <a:ext uri="{FF2B5EF4-FFF2-40B4-BE49-F238E27FC236}">
                <a16:creationId xmlns:a16="http://schemas.microsoft.com/office/drawing/2014/main" id="{C5B72149-174E-7240-990E-58E85FE8A10B}"/>
              </a:ext>
            </a:extLst>
          </p:cNvPr>
          <p:cNvSpPr txBox="1"/>
          <p:nvPr/>
        </p:nvSpPr>
        <p:spPr>
          <a:xfrm>
            <a:off x="3579316" y="2757645"/>
            <a:ext cx="1985367" cy="523220"/>
          </a:xfrm>
          <a:prstGeom prst="rect">
            <a:avLst/>
          </a:prstGeom>
          <a:noFill/>
        </p:spPr>
        <p:txBody>
          <a:bodyPr wrap="square" rtlCol="0">
            <a:spAutoFit/>
          </a:bodyPr>
          <a:lstStyle/>
          <a:p>
            <a:pPr algn="ctr"/>
            <a:r>
              <a:rPr lang="en-US" b="1" dirty="0">
                <a:solidFill>
                  <a:schemeClr val="accent5"/>
                </a:solidFill>
              </a:rPr>
              <a:t>Fill the missing values using mean()</a:t>
            </a:r>
            <a:endParaRPr lang="en-SA" b="1" dirty="0">
              <a:solidFill>
                <a:schemeClr val="accent5"/>
              </a:solidFill>
            </a:endParaRPr>
          </a:p>
        </p:txBody>
      </p:sp>
      <p:cxnSp>
        <p:nvCxnSpPr>
          <p:cNvPr id="11" name="Straight Arrow Connector 10">
            <a:extLst>
              <a:ext uri="{FF2B5EF4-FFF2-40B4-BE49-F238E27FC236}">
                <a16:creationId xmlns:a16="http://schemas.microsoft.com/office/drawing/2014/main" id="{A8EF9151-0506-FB45-9309-576C7A427FD6}"/>
              </a:ext>
            </a:extLst>
          </p:cNvPr>
          <p:cNvCxnSpPr/>
          <p:nvPr/>
        </p:nvCxnSpPr>
        <p:spPr>
          <a:xfrm>
            <a:off x="3631974" y="3357024"/>
            <a:ext cx="1985368" cy="0"/>
          </a:xfrm>
          <a:prstGeom prst="straightConnector1">
            <a:avLst/>
          </a:prstGeom>
          <a:ln w="25400">
            <a:solidFill>
              <a:schemeClr val="accent6">
                <a:lumMod val="50000"/>
                <a:alpha val="9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35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p:nvPr/>
        </p:nvSpPr>
        <p:spPr>
          <a:xfrm>
            <a:off x="-39883" y="243819"/>
            <a:ext cx="2316457" cy="634435"/>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42"/>
          <p:cNvSpPr txBox="1"/>
          <p:nvPr/>
        </p:nvSpPr>
        <p:spPr>
          <a:xfrm flipH="1">
            <a:off x="3873247" y="3394575"/>
            <a:ext cx="10074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1000">
                <a:solidFill>
                  <a:schemeClr val="lt1"/>
                </a:solidFill>
                <a:latin typeface="Catamaran Light"/>
                <a:ea typeface="Catamaran Light"/>
                <a:cs typeface="Catamaran Light"/>
                <a:sym typeface="Catamaran Light"/>
              </a:rPr>
              <a:t>Insert your multimedia content here</a:t>
            </a:r>
            <a:endParaRPr sz="1000">
              <a:solidFill>
                <a:schemeClr val="lt1"/>
              </a:solidFill>
              <a:latin typeface="Catamaran Light"/>
              <a:ea typeface="Catamaran Light"/>
              <a:cs typeface="Catamaran Light"/>
              <a:sym typeface="Catamaran Light"/>
            </a:endParaRPr>
          </a:p>
        </p:txBody>
      </p:sp>
      <p:sp>
        <p:nvSpPr>
          <p:cNvPr id="389" name="Google Shape;389;p42"/>
          <p:cNvSpPr txBox="1">
            <a:spLocks noGrp="1"/>
          </p:cNvSpPr>
          <p:nvPr>
            <p:ph type="ctrTitle"/>
          </p:nvPr>
        </p:nvSpPr>
        <p:spPr>
          <a:xfrm>
            <a:off x="2276574" y="218856"/>
            <a:ext cx="6237506" cy="487500"/>
          </a:xfrm>
          <a:prstGeom prst="rect">
            <a:avLst/>
          </a:prstGeom>
        </p:spPr>
        <p:txBody>
          <a:bodyPr spcFirstLastPara="1" wrap="square" lIns="91425" tIns="91425" rIns="91425" bIns="91425" anchor="t" anchorCtr="0">
            <a:noAutofit/>
          </a:bodyPr>
          <a:lstStyle/>
          <a:p>
            <a:r>
              <a:rPr lang="en-US" sz="2800" dirty="0">
                <a:solidFill>
                  <a:schemeClr val="accent6"/>
                </a:solidFill>
                <a:latin typeface="Montserrat"/>
                <a:cs typeface="Arial"/>
              </a:rPr>
              <a:t>EXPLORATORY DATA ANALYSIS (EDA)</a:t>
            </a:r>
          </a:p>
        </p:txBody>
      </p:sp>
      <p:sp>
        <p:nvSpPr>
          <p:cNvPr id="395" name="Google Shape;395;p42"/>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Chart&#10;&#10;Description automatically generated">
            <a:extLst>
              <a:ext uri="{FF2B5EF4-FFF2-40B4-BE49-F238E27FC236}">
                <a16:creationId xmlns:a16="http://schemas.microsoft.com/office/drawing/2014/main" id="{8102A4B9-23EF-7942-86E0-D5B3C0DF26B1}"/>
              </a:ext>
            </a:extLst>
          </p:cNvPr>
          <p:cNvPicPr>
            <a:picLocks noChangeAspect="1"/>
          </p:cNvPicPr>
          <p:nvPr/>
        </p:nvPicPr>
        <p:blipFill>
          <a:blip r:embed="rId3"/>
          <a:stretch>
            <a:fillRect/>
          </a:stretch>
        </p:blipFill>
        <p:spPr>
          <a:xfrm>
            <a:off x="2887735" y="1110914"/>
            <a:ext cx="6256265" cy="3640317"/>
          </a:xfrm>
          <a:prstGeom prst="rect">
            <a:avLst/>
          </a:prstGeom>
        </p:spPr>
      </p:pic>
      <p:sp>
        <p:nvSpPr>
          <p:cNvPr id="8" name="TextBox 7">
            <a:extLst>
              <a:ext uri="{FF2B5EF4-FFF2-40B4-BE49-F238E27FC236}">
                <a16:creationId xmlns:a16="http://schemas.microsoft.com/office/drawing/2014/main" id="{F8C3DEBB-F7FE-654A-AB0B-3C3C1EF3AE21}"/>
              </a:ext>
            </a:extLst>
          </p:cNvPr>
          <p:cNvSpPr txBox="1"/>
          <p:nvPr/>
        </p:nvSpPr>
        <p:spPr>
          <a:xfrm>
            <a:off x="113134" y="2775825"/>
            <a:ext cx="2649085"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chemeClr val="accent5"/>
                </a:solidFill>
              </a:rPr>
              <a:t>We notice that some the features are right-side skewed</a:t>
            </a:r>
            <a:endParaRPr lang="en-SA" sz="1100" dirty="0">
              <a:solidFill>
                <a:schemeClr val="accent5"/>
              </a:solidFill>
            </a:endParaRPr>
          </a:p>
        </p:txBody>
      </p:sp>
    </p:spTree>
    <p:extLst>
      <p:ext uri="{BB962C8B-B14F-4D97-AF65-F5344CB8AC3E}">
        <p14:creationId xmlns:p14="http://schemas.microsoft.com/office/powerpoint/2010/main" val="221224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p:nvPr/>
        </p:nvSpPr>
        <p:spPr>
          <a:xfrm>
            <a:off x="-39883" y="243819"/>
            <a:ext cx="2316457" cy="634435"/>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42"/>
          <p:cNvSpPr txBox="1"/>
          <p:nvPr/>
        </p:nvSpPr>
        <p:spPr>
          <a:xfrm flipH="1">
            <a:off x="3873247" y="3394575"/>
            <a:ext cx="10074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1000">
                <a:solidFill>
                  <a:schemeClr val="lt1"/>
                </a:solidFill>
                <a:latin typeface="Catamaran Light"/>
                <a:ea typeface="Catamaran Light"/>
                <a:cs typeface="Catamaran Light"/>
                <a:sym typeface="Catamaran Light"/>
              </a:rPr>
              <a:t>Insert your multimedia content here</a:t>
            </a:r>
            <a:endParaRPr sz="1000">
              <a:solidFill>
                <a:schemeClr val="lt1"/>
              </a:solidFill>
              <a:latin typeface="Catamaran Light"/>
              <a:ea typeface="Catamaran Light"/>
              <a:cs typeface="Catamaran Light"/>
              <a:sym typeface="Catamaran Light"/>
            </a:endParaRPr>
          </a:p>
        </p:txBody>
      </p:sp>
      <p:sp>
        <p:nvSpPr>
          <p:cNvPr id="389" name="Google Shape;389;p42"/>
          <p:cNvSpPr txBox="1">
            <a:spLocks noGrp="1"/>
          </p:cNvSpPr>
          <p:nvPr>
            <p:ph type="ctrTitle"/>
          </p:nvPr>
        </p:nvSpPr>
        <p:spPr>
          <a:xfrm>
            <a:off x="2276574" y="243819"/>
            <a:ext cx="6237506" cy="487500"/>
          </a:xfrm>
          <a:prstGeom prst="rect">
            <a:avLst/>
          </a:prstGeom>
        </p:spPr>
        <p:txBody>
          <a:bodyPr spcFirstLastPara="1" wrap="square" lIns="91425" tIns="91425" rIns="91425" bIns="91425" anchor="t" anchorCtr="0">
            <a:noAutofit/>
          </a:bodyPr>
          <a:lstStyle/>
          <a:p>
            <a:r>
              <a:rPr lang="en-US" sz="2800" dirty="0">
                <a:solidFill>
                  <a:schemeClr val="accent6"/>
                </a:solidFill>
                <a:latin typeface="Montserrat"/>
                <a:cs typeface="Arial"/>
              </a:rPr>
              <a:t>EXPLORATORY DATA ANALYSIS (EDA)</a:t>
            </a:r>
          </a:p>
        </p:txBody>
      </p:sp>
      <p:sp>
        <p:nvSpPr>
          <p:cNvPr id="395" name="Google Shape;395;p42"/>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BAC2843B-C6AB-314E-8A22-ECDDB25407FE}"/>
              </a:ext>
            </a:extLst>
          </p:cNvPr>
          <p:cNvSpPr txBox="1"/>
          <p:nvPr/>
        </p:nvSpPr>
        <p:spPr>
          <a:xfrm>
            <a:off x="102944" y="2282542"/>
            <a:ext cx="3143809" cy="307777"/>
          </a:xfrm>
          <a:prstGeom prst="rect">
            <a:avLst/>
          </a:prstGeom>
          <a:noFill/>
        </p:spPr>
        <p:txBody>
          <a:bodyPr wrap="none" rtlCol="0">
            <a:spAutoFit/>
          </a:bodyPr>
          <a:lstStyle/>
          <a:p>
            <a:r>
              <a:rPr lang="en-US" b="1" dirty="0"/>
              <a:t>Is the price related to the location?</a:t>
            </a:r>
          </a:p>
        </p:txBody>
      </p:sp>
      <p:pic>
        <p:nvPicPr>
          <p:cNvPr id="5" name="Picture 4" descr="Chart, scatter chart&#10;&#10;Description automatically generated">
            <a:extLst>
              <a:ext uri="{FF2B5EF4-FFF2-40B4-BE49-F238E27FC236}">
                <a16:creationId xmlns:a16="http://schemas.microsoft.com/office/drawing/2014/main" id="{08DF46A1-4AD5-8F4D-8B88-D474CE0CB452}"/>
              </a:ext>
            </a:extLst>
          </p:cNvPr>
          <p:cNvPicPr>
            <a:picLocks noChangeAspect="1"/>
          </p:cNvPicPr>
          <p:nvPr/>
        </p:nvPicPr>
        <p:blipFill>
          <a:blip r:embed="rId3"/>
          <a:stretch>
            <a:fillRect/>
          </a:stretch>
        </p:blipFill>
        <p:spPr>
          <a:xfrm>
            <a:off x="3462683" y="1554983"/>
            <a:ext cx="5351602" cy="3417035"/>
          </a:xfrm>
          <a:prstGeom prst="rect">
            <a:avLst/>
          </a:prstGeom>
        </p:spPr>
      </p:pic>
      <p:sp>
        <p:nvSpPr>
          <p:cNvPr id="6" name="TextBox 5">
            <a:extLst>
              <a:ext uri="{FF2B5EF4-FFF2-40B4-BE49-F238E27FC236}">
                <a16:creationId xmlns:a16="http://schemas.microsoft.com/office/drawing/2014/main" id="{31EB9E5E-2213-684F-ACB0-3AF7C2BA4ADC}"/>
              </a:ext>
            </a:extLst>
          </p:cNvPr>
          <p:cNvSpPr txBox="1"/>
          <p:nvPr/>
        </p:nvSpPr>
        <p:spPr>
          <a:xfrm>
            <a:off x="210909" y="2571750"/>
            <a:ext cx="3143809" cy="677108"/>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accent5"/>
                </a:solidFill>
              </a:rPr>
              <a:t>The locations of houses near the ocean are considered the highest price</a:t>
            </a:r>
            <a:r>
              <a:rPr lang="en-US" sz="1050" dirty="0">
                <a:solidFill>
                  <a:schemeClr val="accent5"/>
                </a:solidFill>
              </a:rPr>
              <a:t>.</a:t>
            </a:r>
          </a:p>
          <a:p>
            <a:endParaRPr lang="en-SA"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p:nvPr/>
        </p:nvSpPr>
        <p:spPr>
          <a:xfrm>
            <a:off x="-39883" y="243819"/>
            <a:ext cx="2316457" cy="634435"/>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42"/>
          <p:cNvSpPr txBox="1"/>
          <p:nvPr/>
        </p:nvSpPr>
        <p:spPr>
          <a:xfrm flipH="1">
            <a:off x="3873247" y="3394575"/>
            <a:ext cx="10074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1000">
                <a:solidFill>
                  <a:schemeClr val="lt1"/>
                </a:solidFill>
                <a:latin typeface="Catamaran Light"/>
                <a:ea typeface="Catamaran Light"/>
                <a:cs typeface="Catamaran Light"/>
                <a:sym typeface="Catamaran Light"/>
              </a:rPr>
              <a:t>Insert your multimedia content here</a:t>
            </a:r>
            <a:endParaRPr sz="1000">
              <a:solidFill>
                <a:schemeClr val="lt1"/>
              </a:solidFill>
              <a:latin typeface="Catamaran Light"/>
              <a:ea typeface="Catamaran Light"/>
              <a:cs typeface="Catamaran Light"/>
              <a:sym typeface="Catamaran Light"/>
            </a:endParaRPr>
          </a:p>
        </p:txBody>
      </p:sp>
      <p:sp>
        <p:nvSpPr>
          <p:cNvPr id="389" name="Google Shape;389;p42"/>
          <p:cNvSpPr txBox="1">
            <a:spLocks noGrp="1"/>
          </p:cNvSpPr>
          <p:nvPr>
            <p:ph type="ctrTitle"/>
          </p:nvPr>
        </p:nvSpPr>
        <p:spPr>
          <a:xfrm>
            <a:off x="2276574" y="241491"/>
            <a:ext cx="6237506" cy="487500"/>
          </a:xfrm>
          <a:prstGeom prst="rect">
            <a:avLst/>
          </a:prstGeom>
        </p:spPr>
        <p:txBody>
          <a:bodyPr spcFirstLastPara="1" wrap="square" lIns="91425" tIns="91425" rIns="91425" bIns="91425" anchor="t" anchorCtr="0">
            <a:noAutofit/>
          </a:bodyPr>
          <a:lstStyle/>
          <a:p>
            <a:r>
              <a:rPr lang="en-US" sz="2800" dirty="0">
                <a:solidFill>
                  <a:schemeClr val="accent6"/>
                </a:solidFill>
                <a:latin typeface="Montserrat"/>
                <a:cs typeface="Arial"/>
              </a:rPr>
              <a:t>EXPLORATORY DATA ANALYSIS (EDA)</a:t>
            </a:r>
          </a:p>
        </p:txBody>
      </p:sp>
      <p:sp>
        <p:nvSpPr>
          <p:cNvPr id="395" name="Google Shape;395;p42"/>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BAC2843B-C6AB-314E-8A22-ECDDB25407FE}"/>
              </a:ext>
            </a:extLst>
          </p:cNvPr>
          <p:cNvSpPr txBox="1"/>
          <p:nvPr/>
        </p:nvSpPr>
        <p:spPr>
          <a:xfrm>
            <a:off x="59256" y="2287056"/>
            <a:ext cx="3594254" cy="523220"/>
          </a:xfrm>
          <a:prstGeom prst="rect">
            <a:avLst/>
          </a:prstGeom>
          <a:noFill/>
        </p:spPr>
        <p:txBody>
          <a:bodyPr wrap="none" rtlCol="0">
            <a:spAutoFit/>
          </a:bodyPr>
          <a:lstStyle/>
          <a:p>
            <a:r>
              <a:rPr lang="en-US" b="1" dirty="0"/>
              <a:t>What is the most common place to live?</a:t>
            </a:r>
          </a:p>
          <a:p>
            <a:endParaRPr lang="en-US" b="1" dirty="0"/>
          </a:p>
        </p:txBody>
      </p:sp>
      <p:sp>
        <p:nvSpPr>
          <p:cNvPr id="6" name="TextBox 5">
            <a:extLst>
              <a:ext uri="{FF2B5EF4-FFF2-40B4-BE49-F238E27FC236}">
                <a16:creationId xmlns:a16="http://schemas.microsoft.com/office/drawing/2014/main" id="{31EB9E5E-2213-684F-ACB0-3AF7C2BA4ADC}"/>
              </a:ext>
            </a:extLst>
          </p:cNvPr>
          <p:cNvSpPr txBox="1"/>
          <p:nvPr/>
        </p:nvSpPr>
        <p:spPr>
          <a:xfrm>
            <a:off x="460696" y="2622043"/>
            <a:ext cx="3143809" cy="815608"/>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chemeClr val="accent5"/>
                </a:solidFill>
              </a:rPr>
              <a:t>Most of the houses in our dataset are 1 hour or more away from the ocean and there is almost no houses in Islands</a:t>
            </a:r>
          </a:p>
          <a:p>
            <a:endParaRPr lang="en-SA" dirty="0"/>
          </a:p>
        </p:txBody>
      </p:sp>
      <p:pic>
        <p:nvPicPr>
          <p:cNvPr id="4" name="Picture 3" descr="Chart, bar chart&#10;&#10;Description automatically generated">
            <a:extLst>
              <a:ext uri="{FF2B5EF4-FFF2-40B4-BE49-F238E27FC236}">
                <a16:creationId xmlns:a16="http://schemas.microsoft.com/office/drawing/2014/main" id="{E8C997EA-6C02-4949-8F75-EB602D29BE5D}"/>
              </a:ext>
            </a:extLst>
          </p:cNvPr>
          <p:cNvPicPr>
            <a:picLocks noChangeAspect="1"/>
          </p:cNvPicPr>
          <p:nvPr/>
        </p:nvPicPr>
        <p:blipFill>
          <a:blip r:embed="rId3"/>
          <a:stretch>
            <a:fillRect/>
          </a:stretch>
        </p:blipFill>
        <p:spPr>
          <a:xfrm>
            <a:off x="4039764" y="1671342"/>
            <a:ext cx="4643540" cy="2934579"/>
          </a:xfrm>
          <a:prstGeom prst="rect">
            <a:avLst/>
          </a:prstGeom>
        </p:spPr>
      </p:pic>
    </p:spTree>
    <p:extLst>
      <p:ext uri="{BB962C8B-B14F-4D97-AF65-F5344CB8AC3E}">
        <p14:creationId xmlns:p14="http://schemas.microsoft.com/office/powerpoint/2010/main" val="389450404"/>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TotalTime>
  <Words>899</Words>
  <Application>Microsoft Macintosh PowerPoint</Application>
  <PresentationFormat>On-screen Show (16:9)</PresentationFormat>
  <Paragraphs>132</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Catamaran Light</vt:lpstr>
      <vt:lpstr>Livvic</vt:lpstr>
      <vt:lpstr>Arial</vt:lpstr>
      <vt:lpstr>Montserrat</vt:lpstr>
      <vt:lpstr>Consolas</vt:lpstr>
      <vt:lpstr>Source Sans Pro</vt:lpstr>
      <vt:lpstr>Roboto</vt:lpstr>
      <vt:lpstr>Segoe WPC</vt:lpstr>
      <vt:lpstr>Fira Sans Extra Condensed Medium</vt:lpstr>
      <vt:lpstr>Engineering Project Proposal by Slidesgo</vt:lpstr>
      <vt:lpstr>CALIFORNIA HOUSING PRICES</vt:lpstr>
      <vt:lpstr>03</vt:lpstr>
      <vt:lpstr>PowerPoint Presentation</vt:lpstr>
      <vt:lpstr>PowerPoint Presentation</vt:lpstr>
      <vt:lpstr>DATA PREPROCESSING</vt:lpstr>
      <vt:lpstr>DATA PREPROCESSING</vt:lpstr>
      <vt:lpstr>EXPLORATORY DATA ANALYSIS (EDA)</vt:lpstr>
      <vt:lpstr>EXPLORATORY DATA ANALYSIS (EDA)</vt:lpstr>
      <vt:lpstr>EXPLORATORY DATA ANALYSIS (EDA)</vt:lpstr>
      <vt:lpstr>Filter out zero or near-zero variance features</vt:lpstr>
      <vt:lpstr>Normalize to resolve numeric feature skewness.</vt:lpstr>
      <vt:lpstr>Standardization</vt:lpstr>
      <vt:lpstr>One-hot or dummy encoding </vt:lpstr>
      <vt:lpstr>pre-processing pipeline</vt:lpstr>
      <vt:lpstr>Linear Regression</vt:lpstr>
      <vt:lpstr>K-fold</vt:lpstr>
      <vt:lpstr>Linear Regression</vt:lpstr>
      <vt:lpstr>Random Forest </vt:lpstr>
      <vt:lpstr>XGBoost</vt:lpstr>
      <vt:lpstr>Difference Between Actual Values And Predicted Values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HOUSING PRICES</dc:title>
  <dc:creator>dgvaffafae</dc:creator>
  <cp:lastModifiedBy>shosh Ash .</cp:lastModifiedBy>
  <cp:revision>15</cp:revision>
  <dcterms:modified xsi:type="dcterms:W3CDTF">2022-08-10T06:55:36Z</dcterms:modified>
</cp:coreProperties>
</file>